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Lst>
  <p:sldSz cx="18288000" cy="10287000"/>
  <p:notesSz cx="6858000" cy="9144000"/>
  <p:embeddedFontLst>
    <p:embeddedFont>
      <p:font typeface="Zen Dots" charset="1" panose="00000000000000000000"/>
      <p:regular r:id="rId24"/>
    </p:embeddedFont>
    <p:embeddedFont>
      <p:font typeface="Poppins" charset="1" panose="00000500000000000000"/>
      <p:regular r:id="rId25"/>
    </p:embeddedFont>
    <p:embeddedFont>
      <p:font typeface="Poppins Bold" charset="1" panose="00000800000000000000"/>
      <p:regular r:id="rId26"/>
    </p:embeddedFont>
    <p:embeddedFont>
      <p:font typeface="Canva Sans Bold" charset="1" panose="020B0803030501040103"/>
      <p:regular r:id="rId27"/>
    </p:embeddedFont>
    <p:embeddedFont>
      <p:font typeface="Canva Sans" charset="1" panose="020B0503030501040103"/>
      <p:regular r:id="rId28"/>
    </p:embeddedFont>
    <p:embeddedFont>
      <p:font typeface="Arimo" charset="1" panose="020B0604020202020204"/>
      <p:regular r:id="rId2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10.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11.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12.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13.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14.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15.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6.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https://api.open-meteo.com/v1/forecast?latitude=52.52&amp;longitude=13.41&amp;current=temperature_2m,wind_speed_10m&amp;hourly=temperature_2m,relative_humidity_2m,wind_speed_10m" TargetMode="External" Type="http://schemas.openxmlformats.org/officeDocument/2006/relationships/hyperlink"/></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9.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4096" t="0" r="-14096" b="-51837"/>
            </a:stretch>
          </a:blipFill>
        </p:spPr>
      </p:sp>
      <p:grpSp>
        <p:nvGrpSpPr>
          <p:cNvPr name="Group 3" id="3"/>
          <p:cNvGrpSpPr/>
          <p:nvPr/>
        </p:nvGrpSpPr>
        <p:grpSpPr>
          <a:xfrm rot="0">
            <a:off x="0" y="102935"/>
            <a:ext cx="18512074" cy="10203433"/>
            <a:chOff x="0" y="0"/>
            <a:chExt cx="4875608" cy="2687324"/>
          </a:xfrm>
        </p:grpSpPr>
        <p:sp>
          <p:nvSpPr>
            <p:cNvPr name="Freeform 4" id="4"/>
            <p:cNvSpPr/>
            <p:nvPr/>
          </p:nvSpPr>
          <p:spPr>
            <a:xfrm flipH="false" flipV="false" rot="0">
              <a:off x="0" y="0"/>
              <a:ext cx="4875608" cy="2687324"/>
            </a:xfrm>
            <a:custGeom>
              <a:avLst/>
              <a:gdLst/>
              <a:ahLst/>
              <a:cxnLst/>
              <a:rect r="r" b="b" t="t" l="l"/>
              <a:pathLst>
                <a:path h="2687324" w="4875608">
                  <a:moveTo>
                    <a:pt x="0" y="0"/>
                  </a:moveTo>
                  <a:lnTo>
                    <a:pt x="4875608" y="0"/>
                  </a:lnTo>
                  <a:lnTo>
                    <a:pt x="4875608" y="2687324"/>
                  </a:lnTo>
                  <a:lnTo>
                    <a:pt x="0" y="2687324"/>
                  </a:lnTo>
                  <a:close/>
                </a:path>
              </a:pathLst>
            </a:custGeom>
            <a:solidFill>
              <a:srgbClr val="0019FF">
                <a:alpha val="53725"/>
              </a:srgbClr>
            </a:solidFill>
          </p:spPr>
        </p:sp>
        <p:sp>
          <p:nvSpPr>
            <p:cNvPr name="TextBox 5" id="5"/>
            <p:cNvSpPr txBox="true"/>
            <p:nvPr/>
          </p:nvSpPr>
          <p:spPr>
            <a:xfrm>
              <a:off x="0" y="-38100"/>
              <a:ext cx="4875608" cy="2725424"/>
            </a:xfrm>
            <a:prstGeom prst="rect">
              <a:avLst/>
            </a:prstGeom>
          </p:spPr>
          <p:txBody>
            <a:bodyPr anchor="ctr" rtlCol="false" tIns="50800" lIns="50800" bIns="50800" rIns="50800"/>
            <a:lstStyle/>
            <a:p>
              <a:pPr algn="ctr">
                <a:lnSpc>
                  <a:spcPts val="2659"/>
                </a:lnSpc>
                <a:spcBef>
                  <a:spcPct val="0"/>
                </a:spcBef>
              </a:pPr>
            </a:p>
          </p:txBody>
        </p:sp>
      </p:grpSp>
      <p:sp>
        <p:nvSpPr>
          <p:cNvPr name="TextBox 6" id="6"/>
          <p:cNvSpPr txBox="true"/>
          <p:nvPr/>
        </p:nvSpPr>
        <p:spPr>
          <a:xfrm rot="0">
            <a:off x="2964945" y="1152525"/>
            <a:ext cx="11605938" cy="3000375"/>
          </a:xfrm>
          <a:prstGeom prst="rect">
            <a:avLst/>
          </a:prstGeom>
        </p:spPr>
        <p:txBody>
          <a:bodyPr anchor="t" rtlCol="false" tIns="0" lIns="0" bIns="0" rIns="0">
            <a:spAutoFit/>
          </a:bodyPr>
          <a:lstStyle/>
          <a:p>
            <a:pPr algn="ctr">
              <a:lnSpc>
                <a:spcPts val="4650"/>
              </a:lnSpc>
            </a:pPr>
            <a:r>
              <a:rPr lang="en-US" sz="5000">
                <a:solidFill>
                  <a:srgbClr val="FFFFFF"/>
                </a:solidFill>
                <a:latin typeface="Zen Dots"/>
                <a:ea typeface="Zen Dots"/>
                <a:cs typeface="Zen Dots"/>
                <a:sym typeface="Zen Dots"/>
              </a:rPr>
              <a:t>END-TO-END REAL-TIME WEATHER DATA PIPELINE WITH MEDALLION ARCHITECTURE</a:t>
            </a:r>
          </a:p>
          <a:p>
            <a:pPr algn="ctr">
              <a:lnSpc>
                <a:spcPts val="4650"/>
              </a:lnSpc>
            </a:pPr>
          </a:p>
        </p:txBody>
      </p:sp>
      <p:sp>
        <p:nvSpPr>
          <p:cNvPr name="AutoShape 7" id="7"/>
          <p:cNvSpPr/>
          <p:nvPr/>
        </p:nvSpPr>
        <p:spPr>
          <a:xfrm>
            <a:off x="1028683" y="8732575"/>
            <a:ext cx="16230600" cy="19050"/>
          </a:xfrm>
          <a:prstGeom prst="line">
            <a:avLst/>
          </a:prstGeom>
          <a:ln cap="flat" w="19050">
            <a:solidFill>
              <a:srgbClr val="FFFFFF"/>
            </a:solidFill>
            <a:prstDash val="solid"/>
            <a:headEnd type="none" len="sm" w="sm"/>
            <a:tailEnd type="none" len="sm" w="sm"/>
          </a:ln>
        </p:spPr>
      </p:sp>
      <p:sp>
        <p:nvSpPr>
          <p:cNvPr name="TextBox 8" id="8"/>
          <p:cNvSpPr txBox="true"/>
          <p:nvPr/>
        </p:nvSpPr>
        <p:spPr>
          <a:xfrm rot="0">
            <a:off x="8528202" y="9061735"/>
            <a:ext cx="1274721" cy="451551"/>
          </a:xfrm>
          <a:prstGeom prst="rect">
            <a:avLst/>
          </a:prstGeom>
        </p:spPr>
        <p:txBody>
          <a:bodyPr anchor="t" rtlCol="false" tIns="0" lIns="0" bIns="0" rIns="0">
            <a:spAutoFit/>
          </a:bodyPr>
          <a:lstStyle/>
          <a:p>
            <a:pPr algn="ctr">
              <a:lnSpc>
                <a:spcPts val="3461"/>
              </a:lnSpc>
            </a:pPr>
            <a:r>
              <a:rPr lang="en-US" sz="2472">
                <a:solidFill>
                  <a:srgbClr val="FFFFFF"/>
                </a:solidFill>
                <a:latin typeface="Poppins"/>
                <a:ea typeface="Poppins"/>
                <a:cs typeface="Poppins"/>
                <a:sym typeface="Poppins"/>
              </a:rPr>
              <a:t>-</a:t>
            </a:r>
          </a:p>
        </p:txBody>
      </p:sp>
      <p:sp>
        <p:nvSpPr>
          <p:cNvPr name="TextBox 9" id="9"/>
          <p:cNvSpPr txBox="true"/>
          <p:nvPr/>
        </p:nvSpPr>
        <p:spPr>
          <a:xfrm rot="0">
            <a:off x="960204" y="3923380"/>
            <a:ext cx="16410716" cy="5589906"/>
          </a:xfrm>
          <a:prstGeom prst="rect">
            <a:avLst/>
          </a:prstGeom>
        </p:spPr>
        <p:txBody>
          <a:bodyPr anchor="t" rtlCol="false" tIns="0" lIns="0" bIns="0" rIns="0">
            <a:spAutoFit/>
          </a:bodyPr>
          <a:lstStyle/>
          <a:p>
            <a:pPr algn="ctr">
              <a:lnSpc>
                <a:spcPts val="3219"/>
              </a:lnSpc>
              <a:spcBef>
                <a:spcPct val="0"/>
              </a:spcBef>
            </a:pPr>
            <a:r>
              <a:rPr lang="en-US" sz="2299">
                <a:solidFill>
                  <a:srgbClr val="FFFFFF"/>
                </a:solidFill>
                <a:latin typeface="Zen Dots"/>
                <a:ea typeface="Zen Dots"/>
                <a:cs typeface="Zen Dots"/>
                <a:sym typeface="Zen Dots"/>
              </a:rPr>
              <a:t>SUBJECT : BIG DATA &amp; DISTRIB</a:t>
            </a:r>
            <a:r>
              <a:rPr lang="en-US" sz="2299">
                <a:solidFill>
                  <a:srgbClr val="FFFFFF"/>
                </a:solidFill>
                <a:latin typeface="Zen Dots"/>
                <a:ea typeface="Zen Dots"/>
                <a:cs typeface="Zen Dots"/>
                <a:sym typeface="Zen Dots"/>
              </a:rPr>
              <a:t>UTED PROCESS (MCSCIN5A1825)</a:t>
            </a:r>
          </a:p>
          <a:p>
            <a:pPr algn="ctr">
              <a:lnSpc>
                <a:spcPts val="3219"/>
              </a:lnSpc>
              <a:spcBef>
                <a:spcPct val="0"/>
              </a:spcBef>
            </a:pPr>
            <a:r>
              <a:rPr lang="en-US" sz="2299">
                <a:solidFill>
                  <a:srgbClr val="FFFFFF"/>
                </a:solidFill>
                <a:latin typeface="Zen Dots"/>
                <a:ea typeface="Zen Dots"/>
                <a:cs typeface="Zen Dots"/>
                <a:sym typeface="Zen Dots"/>
              </a:rPr>
              <a:t>PROFESSOR: PROF. ZHANG YIRU, PROF. LI YUE</a:t>
            </a:r>
          </a:p>
          <a:p>
            <a:pPr algn="ctr">
              <a:lnSpc>
                <a:spcPts val="3219"/>
              </a:lnSpc>
              <a:spcBef>
                <a:spcPct val="0"/>
              </a:spcBef>
            </a:pPr>
          </a:p>
          <a:p>
            <a:pPr algn="ctr">
              <a:lnSpc>
                <a:spcPts val="3219"/>
              </a:lnSpc>
              <a:spcBef>
                <a:spcPct val="0"/>
              </a:spcBef>
            </a:pPr>
          </a:p>
          <a:p>
            <a:pPr algn="ctr">
              <a:lnSpc>
                <a:spcPts val="3219"/>
              </a:lnSpc>
              <a:spcBef>
                <a:spcPct val="0"/>
              </a:spcBef>
            </a:pPr>
          </a:p>
          <a:p>
            <a:pPr algn="ctr">
              <a:lnSpc>
                <a:spcPts val="3219"/>
              </a:lnSpc>
              <a:spcBef>
                <a:spcPct val="0"/>
              </a:spcBef>
            </a:pPr>
          </a:p>
          <a:p>
            <a:pPr algn="ctr">
              <a:lnSpc>
                <a:spcPts val="3219"/>
              </a:lnSpc>
              <a:spcBef>
                <a:spcPct val="0"/>
              </a:spcBef>
            </a:pPr>
          </a:p>
          <a:p>
            <a:pPr algn="ctr">
              <a:lnSpc>
                <a:spcPts val="3219"/>
              </a:lnSpc>
              <a:spcBef>
                <a:spcPct val="0"/>
              </a:spcBef>
            </a:pPr>
          </a:p>
          <a:p>
            <a:pPr algn="ctr">
              <a:lnSpc>
                <a:spcPts val="3219"/>
              </a:lnSpc>
              <a:spcBef>
                <a:spcPct val="0"/>
              </a:spcBef>
            </a:pPr>
          </a:p>
          <a:p>
            <a:pPr algn="ctr">
              <a:lnSpc>
                <a:spcPts val="3219"/>
              </a:lnSpc>
              <a:spcBef>
                <a:spcPct val="0"/>
              </a:spcBef>
            </a:pPr>
          </a:p>
          <a:p>
            <a:pPr algn="l">
              <a:lnSpc>
                <a:spcPts val="3219"/>
              </a:lnSpc>
              <a:spcBef>
                <a:spcPct val="0"/>
              </a:spcBef>
            </a:pPr>
            <a:r>
              <a:rPr lang="en-US" sz="2299">
                <a:solidFill>
                  <a:srgbClr val="FFFFFF"/>
                </a:solidFill>
                <a:latin typeface="Zen Dots"/>
                <a:ea typeface="Zen Dots"/>
                <a:cs typeface="Zen Dots"/>
                <a:sym typeface="Zen Dots"/>
              </a:rPr>
              <a:t>SUBMITTED BY:</a:t>
            </a:r>
          </a:p>
          <a:p>
            <a:pPr algn="l">
              <a:lnSpc>
                <a:spcPts val="3219"/>
              </a:lnSpc>
              <a:spcBef>
                <a:spcPct val="0"/>
              </a:spcBef>
            </a:pPr>
            <a:r>
              <a:rPr lang="en-US" sz="2299">
                <a:solidFill>
                  <a:srgbClr val="FFFFFF"/>
                </a:solidFill>
                <a:latin typeface="Zen Dots"/>
                <a:ea typeface="Zen Dots"/>
                <a:cs typeface="Zen Dots"/>
                <a:sym typeface="Zen Dots"/>
              </a:rPr>
              <a:t>VISSHNU PRETHI MANJERE KUMAR &amp; YAAMINI SREE DILLI SHANKAR</a:t>
            </a:r>
          </a:p>
          <a:p>
            <a:pPr algn="ctr">
              <a:lnSpc>
                <a:spcPts val="3219"/>
              </a:lnSpc>
              <a:spcBef>
                <a:spcPct val="0"/>
              </a:spcBef>
            </a:pPr>
          </a:p>
          <a:p>
            <a:pPr algn="ctr">
              <a:lnSpc>
                <a:spcPts val="3219"/>
              </a:lnSpc>
              <a:spcBef>
                <a:spcPct val="0"/>
              </a:spcBef>
            </a:pP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010459"/>
        </a:solidFill>
      </p:bgPr>
    </p:bg>
    <p:spTree>
      <p:nvGrpSpPr>
        <p:cNvPr id="1" name=""/>
        <p:cNvGrpSpPr/>
        <p:nvPr/>
      </p:nvGrpSpPr>
      <p:grpSpPr>
        <a:xfrm>
          <a:off x="0" y="0"/>
          <a:ext cx="0" cy="0"/>
          <a:chOff x="0" y="0"/>
          <a:chExt cx="0" cy="0"/>
        </a:xfrm>
      </p:grpSpPr>
      <p:sp>
        <p:nvSpPr>
          <p:cNvPr name="AutoShape 2" id="2"/>
          <p:cNvSpPr/>
          <p:nvPr/>
        </p:nvSpPr>
        <p:spPr>
          <a:xfrm>
            <a:off x="1028683" y="9272587"/>
            <a:ext cx="16230600" cy="19050"/>
          </a:xfrm>
          <a:prstGeom prst="line">
            <a:avLst/>
          </a:prstGeom>
          <a:ln cap="flat" w="19050">
            <a:solidFill>
              <a:srgbClr val="FFFFFF"/>
            </a:solidFill>
            <a:prstDash val="solid"/>
            <a:headEnd type="none" len="sm" w="sm"/>
            <a:tailEnd type="none" len="sm" w="sm"/>
          </a:ln>
        </p:spPr>
      </p:sp>
      <p:sp>
        <p:nvSpPr>
          <p:cNvPr name="Freeform 3" id="3"/>
          <p:cNvSpPr/>
          <p:nvPr/>
        </p:nvSpPr>
        <p:spPr>
          <a:xfrm flipH="false" flipV="false" rot="0">
            <a:off x="1305129" y="2632943"/>
            <a:ext cx="6638939" cy="5262868"/>
          </a:xfrm>
          <a:custGeom>
            <a:avLst/>
            <a:gdLst/>
            <a:ahLst/>
            <a:cxnLst/>
            <a:rect r="r" b="b" t="t" l="l"/>
            <a:pathLst>
              <a:path h="5262868" w="6638939">
                <a:moveTo>
                  <a:pt x="0" y="0"/>
                </a:moveTo>
                <a:lnTo>
                  <a:pt x="6638939" y="0"/>
                </a:lnTo>
                <a:lnTo>
                  <a:pt x="6638939" y="5262868"/>
                </a:lnTo>
                <a:lnTo>
                  <a:pt x="0" y="5262868"/>
                </a:lnTo>
                <a:lnTo>
                  <a:pt x="0" y="0"/>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3306817" y="1295381"/>
            <a:ext cx="4335517" cy="4114800"/>
          </a:xfrm>
          <a:custGeom>
            <a:avLst/>
            <a:gdLst/>
            <a:ahLst/>
            <a:cxnLst/>
            <a:rect r="r" b="b" t="t" l="l"/>
            <a:pathLst>
              <a:path h="4114800" w="4335517">
                <a:moveTo>
                  <a:pt x="0" y="0"/>
                </a:moveTo>
                <a:lnTo>
                  <a:pt x="4335517" y="0"/>
                </a:lnTo>
                <a:lnTo>
                  <a:pt x="4335517"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7432782" y="4544162"/>
            <a:ext cx="4335517" cy="4114800"/>
          </a:xfrm>
          <a:custGeom>
            <a:avLst/>
            <a:gdLst/>
            <a:ahLst/>
            <a:cxnLst/>
            <a:rect r="r" b="b" t="t" l="l"/>
            <a:pathLst>
              <a:path h="4114800" w="4335517">
                <a:moveTo>
                  <a:pt x="0" y="0"/>
                </a:moveTo>
                <a:lnTo>
                  <a:pt x="4335517" y="0"/>
                </a:lnTo>
                <a:lnTo>
                  <a:pt x="4335517"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2293439" y="2895501"/>
            <a:ext cx="11301259" cy="2359138"/>
          </a:xfrm>
          <a:custGeom>
            <a:avLst/>
            <a:gdLst/>
            <a:ahLst/>
            <a:cxnLst/>
            <a:rect r="r" b="b" t="t" l="l"/>
            <a:pathLst>
              <a:path h="2359138" w="11301259">
                <a:moveTo>
                  <a:pt x="0" y="0"/>
                </a:moveTo>
                <a:lnTo>
                  <a:pt x="11301259" y="0"/>
                </a:lnTo>
                <a:lnTo>
                  <a:pt x="11301259" y="2359138"/>
                </a:lnTo>
                <a:lnTo>
                  <a:pt x="0" y="2359138"/>
                </a:lnTo>
                <a:lnTo>
                  <a:pt x="0" y="0"/>
                </a:lnTo>
                <a:close/>
              </a:path>
            </a:pathLst>
          </a:custGeom>
          <a:blipFill>
            <a:blip r:embed="rId6"/>
            <a:stretch>
              <a:fillRect l="0" t="0" r="0" b="0"/>
            </a:stretch>
          </a:blipFill>
        </p:spPr>
      </p:sp>
      <p:sp>
        <p:nvSpPr>
          <p:cNvPr name="TextBox 7" id="7"/>
          <p:cNvSpPr txBox="true"/>
          <p:nvPr/>
        </p:nvSpPr>
        <p:spPr>
          <a:xfrm rot="0">
            <a:off x="214253" y="279880"/>
            <a:ext cx="17923167" cy="1935537"/>
          </a:xfrm>
          <a:prstGeom prst="rect">
            <a:avLst/>
          </a:prstGeom>
        </p:spPr>
        <p:txBody>
          <a:bodyPr anchor="t" rtlCol="false" tIns="0" lIns="0" bIns="0" rIns="0">
            <a:spAutoFit/>
          </a:bodyPr>
          <a:lstStyle/>
          <a:p>
            <a:pPr algn="l">
              <a:lnSpc>
                <a:spcPts val="7766"/>
              </a:lnSpc>
            </a:pPr>
            <a:r>
              <a:rPr lang="en-US" sz="5547">
                <a:solidFill>
                  <a:srgbClr val="00FFFF"/>
                </a:solidFill>
                <a:latin typeface="Zen Dots"/>
                <a:ea typeface="Zen Dots"/>
                <a:cs typeface="Zen Dots"/>
                <a:sym typeface="Zen Dots"/>
              </a:rPr>
              <a:t>M</a:t>
            </a:r>
            <a:r>
              <a:rPr lang="en-US" sz="5547">
                <a:solidFill>
                  <a:srgbClr val="00FFFF"/>
                </a:solidFill>
                <a:latin typeface="Zen Dots"/>
                <a:ea typeface="Zen Dots"/>
                <a:cs typeface="Zen Dots"/>
                <a:sym typeface="Zen Dots"/>
              </a:rPr>
              <a:t>EDALLION ARCHITECTURE ON HDFS</a:t>
            </a:r>
          </a:p>
          <a:p>
            <a:pPr algn="l">
              <a:lnSpc>
                <a:spcPts val="7766"/>
              </a:lnSpc>
            </a:pPr>
          </a:p>
        </p:txBody>
      </p:sp>
      <p:sp>
        <p:nvSpPr>
          <p:cNvPr name="TextBox 8" id="8"/>
          <p:cNvSpPr txBox="true"/>
          <p:nvPr/>
        </p:nvSpPr>
        <p:spPr>
          <a:xfrm rot="0">
            <a:off x="376086" y="1459132"/>
            <a:ext cx="17911914" cy="1436370"/>
          </a:xfrm>
          <a:prstGeom prst="rect">
            <a:avLst/>
          </a:prstGeom>
        </p:spPr>
        <p:txBody>
          <a:bodyPr anchor="t" rtlCol="false" tIns="0" lIns="0" bIns="0" rIns="0">
            <a:spAutoFit/>
          </a:bodyPr>
          <a:lstStyle/>
          <a:p>
            <a:pPr algn="l">
              <a:lnSpc>
                <a:spcPts val="3780"/>
              </a:lnSpc>
            </a:pPr>
            <a:r>
              <a:rPr lang="en-US" sz="2700" spc="5">
                <a:solidFill>
                  <a:srgbClr val="FFFFFF"/>
                </a:solidFill>
                <a:latin typeface="Poppins"/>
                <a:ea typeface="Poppins"/>
                <a:cs typeface="Poppins"/>
                <a:sym typeface="Poppins"/>
              </a:rPr>
              <a:t>The data lake is organized following the raw(bronze)/silver/gold medallion architecture recommended for scalable analytics. All layers are st</a:t>
            </a:r>
            <a:r>
              <a:rPr lang="en-US" sz="2700" spc="5">
                <a:solidFill>
                  <a:srgbClr val="FFFFFF"/>
                </a:solidFill>
                <a:latin typeface="Poppins"/>
                <a:ea typeface="Poppins"/>
                <a:cs typeface="Poppins"/>
                <a:sym typeface="Poppins"/>
              </a:rPr>
              <a:t>ored in hdfs and processed by spark.</a:t>
            </a:r>
          </a:p>
          <a:p>
            <a:pPr algn="l">
              <a:lnSpc>
                <a:spcPts val="3780"/>
              </a:lnSpc>
            </a:pPr>
          </a:p>
        </p:txBody>
      </p:sp>
      <p:sp>
        <p:nvSpPr>
          <p:cNvPr name="TextBox 9" id="9"/>
          <p:cNvSpPr txBox="true"/>
          <p:nvPr/>
        </p:nvSpPr>
        <p:spPr>
          <a:xfrm rot="0">
            <a:off x="242828" y="5520522"/>
            <a:ext cx="18073747" cy="3669665"/>
          </a:xfrm>
          <a:prstGeom prst="rect">
            <a:avLst/>
          </a:prstGeom>
        </p:spPr>
        <p:txBody>
          <a:bodyPr anchor="t" rtlCol="false" tIns="0" lIns="0" bIns="0" rIns="0">
            <a:spAutoFit/>
          </a:bodyPr>
          <a:lstStyle/>
          <a:p>
            <a:pPr algn="l">
              <a:lnSpc>
                <a:spcPts val="4619"/>
              </a:lnSpc>
              <a:spcBef>
                <a:spcPct val="0"/>
              </a:spcBef>
            </a:pPr>
            <a:r>
              <a:rPr lang="en-US" b="true" sz="3299">
                <a:solidFill>
                  <a:srgbClr val="FDFDFD"/>
                </a:solidFill>
                <a:latin typeface="Poppins Bold"/>
                <a:ea typeface="Poppins Bold"/>
                <a:cs typeface="Poppins Bold"/>
                <a:sym typeface="Poppins Bold"/>
              </a:rPr>
              <a:t>Br</a:t>
            </a:r>
            <a:r>
              <a:rPr lang="en-US" b="true" sz="3299">
                <a:solidFill>
                  <a:srgbClr val="FDFDFD"/>
                </a:solidFill>
                <a:latin typeface="Poppins Bold"/>
                <a:ea typeface="Poppins Bold"/>
                <a:cs typeface="Poppins Bold"/>
                <a:sym typeface="Poppins Bold"/>
              </a:rPr>
              <a:t>onze layer:</a:t>
            </a:r>
            <a:r>
              <a:rPr lang="en-US" sz="3299">
                <a:solidFill>
                  <a:srgbClr val="FDFDFD"/>
                </a:solidFill>
                <a:latin typeface="Poppins"/>
                <a:ea typeface="Poppins"/>
                <a:cs typeface="Poppins"/>
                <a:sym typeface="Poppins"/>
              </a:rPr>
              <a:t> raw data (/raw/weather)</a:t>
            </a:r>
          </a:p>
          <a:p>
            <a:pPr algn="l">
              <a:lnSpc>
                <a:spcPts val="3499"/>
              </a:lnSpc>
              <a:spcBef>
                <a:spcPct val="0"/>
              </a:spcBef>
            </a:pPr>
            <a:r>
              <a:rPr lang="en-US" sz="2499">
                <a:solidFill>
                  <a:srgbClr val="FDFDFD"/>
                </a:solidFill>
                <a:latin typeface="Poppins"/>
                <a:ea typeface="Poppins"/>
                <a:cs typeface="Poppins"/>
                <a:sym typeface="Poppins"/>
              </a:rPr>
              <a:t>Spark structured streaming reads from the weather_raw kafka topic with a suitable schema that matches the open-meteo json.</a:t>
            </a:r>
          </a:p>
          <a:p>
            <a:pPr algn="l">
              <a:lnSpc>
                <a:spcPts val="3499"/>
              </a:lnSpc>
              <a:spcBef>
                <a:spcPct val="0"/>
              </a:spcBef>
            </a:pPr>
            <a:r>
              <a:rPr lang="en-US" sz="2499">
                <a:solidFill>
                  <a:srgbClr val="FDFDFD"/>
                </a:solidFill>
                <a:latin typeface="Poppins"/>
                <a:ea typeface="Poppins"/>
                <a:cs typeface="Poppins"/>
                <a:sym typeface="Poppins"/>
              </a:rPr>
              <a:t>The job writes data to hdfs under /raw/weather/ in json or parquet, partitioned by event date, such as /raw/weather/event_date=2026-01-14/.</a:t>
            </a:r>
          </a:p>
          <a:p>
            <a:pPr algn="l">
              <a:lnSpc>
                <a:spcPts val="3499"/>
              </a:lnSpc>
              <a:spcBef>
                <a:spcPct val="0"/>
              </a:spcBef>
            </a:pPr>
            <a:r>
              <a:rPr lang="en-US" sz="2499">
                <a:solidFill>
                  <a:srgbClr val="FDFDFD"/>
                </a:solidFill>
                <a:latin typeface="Poppins"/>
                <a:ea typeface="Poppins"/>
                <a:cs typeface="Poppins"/>
                <a:sym typeface="Poppins"/>
              </a:rPr>
              <a:t>Raw data is immutable and preserves the original api payload, which enables replay and backfills if downstream logic changes.</a:t>
            </a:r>
          </a:p>
          <a:p>
            <a:pPr algn="l">
              <a:lnSpc>
                <a:spcPts val="3499"/>
              </a:lnSpc>
              <a:spcBef>
                <a:spcPct val="0"/>
              </a:spcBef>
            </a:pP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010459"/>
        </a:solidFill>
      </p:bgPr>
    </p:bg>
    <p:spTree>
      <p:nvGrpSpPr>
        <p:cNvPr id="1" name=""/>
        <p:cNvGrpSpPr/>
        <p:nvPr/>
      </p:nvGrpSpPr>
      <p:grpSpPr>
        <a:xfrm>
          <a:off x="0" y="0"/>
          <a:ext cx="0" cy="0"/>
          <a:chOff x="0" y="0"/>
          <a:chExt cx="0" cy="0"/>
        </a:xfrm>
      </p:grpSpPr>
      <p:sp>
        <p:nvSpPr>
          <p:cNvPr name="AutoShape 2" id="2"/>
          <p:cNvSpPr/>
          <p:nvPr/>
        </p:nvSpPr>
        <p:spPr>
          <a:xfrm>
            <a:off x="1028683" y="9272587"/>
            <a:ext cx="16230600" cy="19050"/>
          </a:xfrm>
          <a:prstGeom prst="line">
            <a:avLst/>
          </a:prstGeom>
          <a:ln cap="flat" w="19050">
            <a:solidFill>
              <a:srgbClr val="FFFFFF"/>
            </a:solidFill>
            <a:prstDash val="solid"/>
            <a:headEnd type="none" len="sm" w="sm"/>
            <a:tailEnd type="none" len="sm" w="sm"/>
          </a:ln>
        </p:spPr>
      </p:sp>
      <p:sp>
        <p:nvSpPr>
          <p:cNvPr name="Freeform 3" id="3"/>
          <p:cNvSpPr/>
          <p:nvPr/>
        </p:nvSpPr>
        <p:spPr>
          <a:xfrm flipH="false" flipV="false" rot="0">
            <a:off x="1305129" y="2632943"/>
            <a:ext cx="6638939" cy="5262868"/>
          </a:xfrm>
          <a:custGeom>
            <a:avLst/>
            <a:gdLst/>
            <a:ahLst/>
            <a:cxnLst/>
            <a:rect r="r" b="b" t="t" l="l"/>
            <a:pathLst>
              <a:path h="5262868" w="6638939">
                <a:moveTo>
                  <a:pt x="0" y="0"/>
                </a:moveTo>
                <a:lnTo>
                  <a:pt x="6638939" y="0"/>
                </a:lnTo>
                <a:lnTo>
                  <a:pt x="6638939" y="5262868"/>
                </a:lnTo>
                <a:lnTo>
                  <a:pt x="0" y="5262868"/>
                </a:lnTo>
                <a:lnTo>
                  <a:pt x="0" y="0"/>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3306817" y="1295381"/>
            <a:ext cx="4335517" cy="4114800"/>
          </a:xfrm>
          <a:custGeom>
            <a:avLst/>
            <a:gdLst/>
            <a:ahLst/>
            <a:cxnLst/>
            <a:rect r="r" b="b" t="t" l="l"/>
            <a:pathLst>
              <a:path h="4114800" w="4335517">
                <a:moveTo>
                  <a:pt x="0" y="0"/>
                </a:moveTo>
                <a:lnTo>
                  <a:pt x="4335517" y="0"/>
                </a:lnTo>
                <a:lnTo>
                  <a:pt x="4335517"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7432782" y="4544162"/>
            <a:ext cx="4335517" cy="4114800"/>
          </a:xfrm>
          <a:custGeom>
            <a:avLst/>
            <a:gdLst/>
            <a:ahLst/>
            <a:cxnLst/>
            <a:rect r="r" b="b" t="t" l="l"/>
            <a:pathLst>
              <a:path h="4114800" w="4335517">
                <a:moveTo>
                  <a:pt x="0" y="0"/>
                </a:moveTo>
                <a:lnTo>
                  <a:pt x="4335517" y="0"/>
                </a:lnTo>
                <a:lnTo>
                  <a:pt x="4335517"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652614" y="5264377"/>
            <a:ext cx="16215333" cy="4288154"/>
          </a:xfrm>
          <a:custGeom>
            <a:avLst/>
            <a:gdLst/>
            <a:ahLst/>
            <a:cxnLst/>
            <a:rect r="r" b="b" t="t" l="l"/>
            <a:pathLst>
              <a:path h="4288154" w="16215333">
                <a:moveTo>
                  <a:pt x="0" y="0"/>
                </a:moveTo>
                <a:lnTo>
                  <a:pt x="16215333" y="0"/>
                </a:lnTo>
                <a:lnTo>
                  <a:pt x="16215333" y="4288155"/>
                </a:lnTo>
                <a:lnTo>
                  <a:pt x="0" y="4288155"/>
                </a:lnTo>
                <a:lnTo>
                  <a:pt x="0" y="0"/>
                </a:lnTo>
                <a:close/>
              </a:path>
            </a:pathLst>
          </a:custGeom>
          <a:blipFill>
            <a:blip r:embed="rId6"/>
            <a:stretch>
              <a:fillRect l="-8442" t="0" r="-8442" b="0"/>
            </a:stretch>
          </a:blipFill>
        </p:spPr>
      </p:sp>
      <p:sp>
        <p:nvSpPr>
          <p:cNvPr name="TextBox 7" id="7"/>
          <p:cNvSpPr txBox="true"/>
          <p:nvPr/>
        </p:nvSpPr>
        <p:spPr>
          <a:xfrm rot="0">
            <a:off x="-2727463" y="506413"/>
            <a:ext cx="14704124" cy="901700"/>
          </a:xfrm>
          <a:prstGeom prst="rect">
            <a:avLst/>
          </a:prstGeom>
        </p:spPr>
        <p:txBody>
          <a:bodyPr anchor="t" rtlCol="false" tIns="0" lIns="0" bIns="0" rIns="0">
            <a:spAutoFit/>
          </a:bodyPr>
          <a:lstStyle/>
          <a:p>
            <a:pPr algn="ctr">
              <a:lnSpc>
                <a:spcPts val="7000"/>
              </a:lnSpc>
            </a:pPr>
            <a:r>
              <a:rPr lang="en-US" b="true" sz="5000" spc="10">
                <a:solidFill>
                  <a:srgbClr val="FFFFFF"/>
                </a:solidFill>
                <a:latin typeface="Poppins Bold"/>
                <a:ea typeface="Poppins Bold"/>
                <a:cs typeface="Poppins Bold"/>
                <a:sym typeface="Poppins Bold"/>
              </a:rPr>
              <a:t>Silver layer : cleaned data </a:t>
            </a:r>
          </a:p>
        </p:txBody>
      </p:sp>
      <p:sp>
        <p:nvSpPr>
          <p:cNvPr name="TextBox 8" id="8"/>
          <p:cNvSpPr txBox="true"/>
          <p:nvPr/>
        </p:nvSpPr>
        <p:spPr>
          <a:xfrm rot="0">
            <a:off x="282900" y="1892281"/>
            <a:ext cx="17149882" cy="3517899"/>
          </a:xfrm>
          <a:prstGeom prst="rect">
            <a:avLst/>
          </a:prstGeom>
        </p:spPr>
        <p:txBody>
          <a:bodyPr anchor="t" rtlCol="false" tIns="0" lIns="0" bIns="0" rIns="0">
            <a:spAutoFit/>
          </a:bodyPr>
          <a:lstStyle/>
          <a:p>
            <a:pPr algn="l">
              <a:lnSpc>
                <a:spcPts val="3500"/>
              </a:lnSpc>
            </a:pPr>
            <a:r>
              <a:rPr lang="en-US" sz="2500" spc="5">
                <a:solidFill>
                  <a:srgbClr val="FFFFFF"/>
                </a:solidFill>
                <a:latin typeface="Poppins"/>
                <a:ea typeface="Poppins"/>
                <a:cs typeface="Poppins"/>
                <a:sym typeface="Poppins"/>
              </a:rPr>
              <a:t>A spark batch or incremental job reads the bronze data, parses the json, and enforces a consistent schema.</a:t>
            </a:r>
          </a:p>
          <a:p>
            <a:pPr algn="l">
              <a:lnSpc>
                <a:spcPts val="3500"/>
              </a:lnSpc>
            </a:pPr>
            <a:r>
              <a:rPr lang="en-US" sz="2500" spc="5">
                <a:solidFill>
                  <a:srgbClr val="FFFFFF"/>
                </a:solidFill>
                <a:latin typeface="Poppins"/>
                <a:ea typeface="Poppins"/>
                <a:cs typeface="Poppins"/>
                <a:sym typeface="Poppins"/>
              </a:rPr>
              <a:t>Transformations include:</a:t>
            </a:r>
          </a:p>
          <a:p>
            <a:pPr algn="l" marL="539754" indent="-269877" lvl="1">
              <a:lnSpc>
                <a:spcPts val="3500"/>
              </a:lnSpc>
              <a:buFont typeface="Arial"/>
              <a:buChar char="•"/>
            </a:pPr>
            <a:r>
              <a:rPr lang="en-US" sz="2500" spc="5">
                <a:solidFill>
                  <a:srgbClr val="FFFFFF"/>
                </a:solidFill>
                <a:latin typeface="Poppins"/>
                <a:ea typeface="Poppins"/>
                <a:cs typeface="Poppins"/>
                <a:sym typeface="Poppins"/>
              </a:rPr>
              <a:t>Casting types (e.g., temp to double, event_time to timestamp).</a:t>
            </a:r>
          </a:p>
          <a:p>
            <a:pPr algn="l" marL="539754" indent="-269877" lvl="1">
              <a:lnSpc>
                <a:spcPts val="3500"/>
              </a:lnSpc>
              <a:buFont typeface="Arial"/>
              <a:buChar char="•"/>
            </a:pPr>
            <a:r>
              <a:rPr lang="en-US" sz="2500" spc="5">
                <a:solidFill>
                  <a:srgbClr val="FFFFFF"/>
                </a:solidFill>
                <a:latin typeface="Poppins"/>
                <a:ea typeface="Poppins"/>
                <a:cs typeface="Poppins"/>
                <a:sym typeface="Poppins"/>
              </a:rPr>
              <a:t>​Computing derived fields such as temp_c or normalizing units (e.g., always metric).</a:t>
            </a:r>
          </a:p>
          <a:p>
            <a:pPr algn="l" marL="539754" indent="-269877" lvl="1">
              <a:lnSpc>
                <a:spcPts val="3500"/>
              </a:lnSpc>
              <a:buFont typeface="Arial"/>
              <a:buChar char="•"/>
            </a:pPr>
            <a:r>
              <a:rPr lang="en-US" sz="2500" spc="5">
                <a:solidFill>
                  <a:srgbClr val="FFFFFF"/>
                </a:solidFill>
                <a:latin typeface="Poppins"/>
                <a:ea typeface="Poppins"/>
                <a:cs typeface="Poppins"/>
                <a:sym typeface="Poppins"/>
              </a:rPr>
              <a:t>​Removing duplicates based on a composite key (city, event_time) or kafka offset metadata.</a:t>
            </a:r>
          </a:p>
          <a:p>
            <a:pPr algn="l" marL="539754" indent="-269877" lvl="1">
              <a:lnSpc>
                <a:spcPts val="3500"/>
              </a:lnSpc>
              <a:buFont typeface="Arial"/>
              <a:buChar char="•"/>
            </a:pPr>
            <a:r>
              <a:rPr lang="en-US" sz="2500" spc="5">
                <a:solidFill>
                  <a:srgbClr val="FFFFFF"/>
                </a:solidFill>
                <a:latin typeface="Poppins"/>
                <a:ea typeface="Poppins"/>
                <a:cs typeface="Poppins"/>
                <a:sym typeface="Poppins"/>
              </a:rPr>
              <a:t>​Extracting partition columns such as event_date = to_date(event_time).</a:t>
            </a:r>
          </a:p>
          <a:p>
            <a:pPr algn="l" marL="539754" indent="-269877" lvl="1">
              <a:lnSpc>
                <a:spcPts val="3500"/>
              </a:lnSpc>
              <a:buFont typeface="Arial"/>
              <a:buChar char="•"/>
            </a:pPr>
            <a:r>
              <a:rPr lang="en-US" sz="2500" spc="5">
                <a:solidFill>
                  <a:srgbClr val="FFFFFF"/>
                </a:solidFill>
                <a:latin typeface="Poppins"/>
                <a:ea typeface="Poppins"/>
                <a:cs typeface="Poppins"/>
                <a:sym typeface="Poppins"/>
              </a:rPr>
              <a:t>​Output is stored as parquet and is c</a:t>
            </a:r>
            <a:r>
              <a:rPr lang="en-US" sz="2500" spc="5">
                <a:solidFill>
                  <a:srgbClr val="FFFFFF"/>
                </a:solidFill>
                <a:latin typeface="Poppins"/>
                <a:ea typeface="Poppins"/>
                <a:cs typeface="Poppins"/>
                <a:sym typeface="Poppins"/>
              </a:rPr>
              <a:t>onsidered the single source of truth for analytics.</a:t>
            </a:r>
          </a:p>
          <a:p>
            <a:pPr algn="l">
              <a:lnSpc>
                <a:spcPts val="3500"/>
              </a:lnSpc>
            </a:pP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010459"/>
        </a:solidFill>
      </p:bgPr>
    </p:bg>
    <p:spTree>
      <p:nvGrpSpPr>
        <p:cNvPr id="1" name=""/>
        <p:cNvGrpSpPr/>
        <p:nvPr/>
      </p:nvGrpSpPr>
      <p:grpSpPr>
        <a:xfrm>
          <a:off x="0" y="0"/>
          <a:ext cx="0" cy="0"/>
          <a:chOff x="0" y="0"/>
          <a:chExt cx="0" cy="0"/>
        </a:xfrm>
      </p:grpSpPr>
      <p:sp>
        <p:nvSpPr>
          <p:cNvPr name="AutoShape 2" id="2"/>
          <p:cNvSpPr/>
          <p:nvPr/>
        </p:nvSpPr>
        <p:spPr>
          <a:xfrm>
            <a:off x="1028683" y="9272587"/>
            <a:ext cx="16230600" cy="19050"/>
          </a:xfrm>
          <a:prstGeom prst="line">
            <a:avLst/>
          </a:prstGeom>
          <a:ln cap="flat" w="19050">
            <a:solidFill>
              <a:srgbClr val="FFFFFF"/>
            </a:solidFill>
            <a:prstDash val="solid"/>
            <a:headEnd type="none" len="sm" w="sm"/>
            <a:tailEnd type="none" len="sm" w="sm"/>
          </a:ln>
        </p:spPr>
      </p:sp>
      <p:sp>
        <p:nvSpPr>
          <p:cNvPr name="Freeform 3" id="3"/>
          <p:cNvSpPr/>
          <p:nvPr/>
        </p:nvSpPr>
        <p:spPr>
          <a:xfrm flipH="false" flipV="false" rot="0">
            <a:off x="1305129" y="2632943"/>
            <a:ext cx="6638939" cy="5262868"/>
          </a:xfrm>
          <a:custGeom>
            <a:avLst/>
            <a:gdLst/>
            <a:ahLst/>
            <a:cxnLst/>
            <a:rect r="r" b="b" t="t" l="l"/>
            <a:pathLst>
              <a:path h="5262868" w="6638939">
                <a:moveTo>
                  <a:pt x="0" y="0"/>
                </a:moveTo>
                <a:lnTo>
                  <a:pt x="6638939" y="0"/>
                </a:lnTo>
                <a:lnTo>
                  <a:pt x="6638939" y="5262868"/>
                </a:lnTo>
                <a:lnTo>
                  <a:pt x="0" y="5262868"/>
                </a:lnTo>
                <a:lnTo>
                  <a:pt x="0" y="0"/>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3306817" y="1295381"/>
            <a:ext cx="4335517" cy="4114800"/>
          </a:xfrm>
          <a:custGeom>
            <a:avLst/>
            <a:gdLst/>
            <a:ahLst/>
            <a:cxnLst/>
            <a:rect r="r" b="b" t="t" l="l"/>
            <a:pathLst>
              <a:path h="4114800" w="4335517">
                <a:moveTo>
                  <a:pt x="0" y="0"/>
                </a:moveTo>
                <a:lnTo>
                  <a:pt x="4335517" y="0"/>
                </a:lnTo>
                <a:lnTo>
                  <a:pt x="4335517"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7432782" y="4544162"/>
            <a:ext cx="4335517" cy="4114800"/>
          </a:xfrm>
          <a:custGeom>
            <a:avLst/>
            <a:gdLst/>
            <a:ahLst/>
            <a:cxnLst/>
            <a:rect r="r" b="b" t="t" l="l"/>
            <a:pathLst>
              <a:path h="4114800" w="4335517">
                <a:moveTo>
                  <a:pt x="0" y="0"/>
                </a:moveTo>
                <a:lnTo>
                  <a:pt x="4335517" y="0"/>
                </a:lnTo>
                <a:lnTo>
                  <a:pt x="4335517"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305129" y="5143500"/>
            <a:ext cx="14949556" cy="3190524"/>
          </a:xfrm>
          <a:custGeom>
            <a:avLst/>
            <a:gdLst/>
            <a:ahLst/>
            <a:cxnLst/>
            <a:rect r="r" b="b" t="t" l="l"/>
            <a:pathLst>
              <a:path h="3190524" w="14949556">
                <a:moveTo>
                  <a:pt x="0" y="0"/>
                </a:moveTo>
                <a:lnTo>
                  <a:pt x="14949557" y="0"/>
                </a:lnTo>
                <a:lnTo>
                  <a:pt x="14949557" y="3190524"/>
                </a:lnTo>
                <a:lnTo>
                  <a:pt x="0" y="3190524"/>
                </a:lnTo>
                <a:lnTo>
                  <a:pt x="0" y="0"/>
                </a:lnTo>
                <a:close/>
              </a:path>
            </a:pathLst>
          </a:custGeom>
          <a:blipFill>
            <a:blip r:embed="rId6"/>
            <a:stretch>
              <a:fillRect l="-1426" t="0" r="-1426" b="0"/>
            </a:stretch>
          </a:blipFill>
        </p:spPr>
      </p:sp>
      <p:sp>
        <p:nvSpPr>
          <p:cNvPr name="TextBox 7" id="7"/>
          <p:cNvSpPr txBox="true"/>
          <p:nvPr/>
        </p:nvSpPr>
        <p:spPr>
          <a:xfrm rot="0">
            <a:off x="244100" y="506413"/>
            <a:ext cx="13507998" cy="901700"/>
          </a:xfrm>
          <a:prstGeom prst="rect">
            <a:avLst/>
          </a:prstGeom>
        </p:spPr>
        <p:txBody>
          <a:bodyPr anchor="t" rtlCol="false" tIns="0" lIns="0" bIns="0" rIns="0">
            <a:spAutoFit/>
          </a:bodyPr>
          <a:lstStyle/>
          <a:p>
            <a:pPr algn="l">
              <a:lnSpc>
                <a:spcPts val="7000"/>
              </a:lnSpc>
            </a:pPr>
            <a:r>
              <a:rPr lang="en-US" sz="5000" spc="10" b="true">
                <a:solidFill>
                  <a:srgbClr val="FFFFFF"/>
                </a:solidFill>
                <a:latin typeface="Poppins Bold"/>
                <a:ea typeface="Poppins Bold"/>
                <a:cs typeface="Poppins Bold"/>
                <a:sym typeface="Poppins Bold"/>
              </a:rPr>
              <a:t>Gold Layer :aggregated daily summaries </a:t>
            </a:r>
          </a:p>
        </p:txBody>
      </p:sp>
      <p:sp>
        <p:nvSpPr>
          <p:cNvPr name="TextBox 8" id="8"/>
          <p:cNvSpPr txBox="true"/>
          <p:nvPr/>
        </p:nvSpPr>
        <p:spPr>
          <a:xfrm rot="0">
            <a:off x="244100" y="1528513"/>
            <a:ext cx="18043900" cy="3517899"/>
          </a:xfrm>
          <a:prstGeom prst="rect">
            <a:avLst/>
          </a:prstGeom>
        </p:spPr>
        <p:txBody>
          <a:bodyPr anchor="t" rtlCol="false" tIns="0" lIns="0" bIns="0" rIns="0">
            <a:spAutoFit/>
          </a:bodyPr>
          <a:lstStyle/>
          <a:p>
            <a:pPr algn="l">
              <a:lnSpc>
                <a:spcPts val="3500"/>
              </a:lnSpc>
            </a:pPr>
            <a:r>
              <a:rPr lang="en-US" sz="2500" spc="5">
                <a:solidFill>
                  <a:srgbClr val="FFFFFF"/>
                </a:solidFill>
                <a:latin typeface="Poppins"/>
                <a:ea typeface="Poppins"/>
                <a:cs typeface="Poppins"/>
                <a:sym typeface="Poppins"/>
              </a:rPr>
              <a:t>A spark batch job reads silver data and computes daily aggregates per city, writing the results</a:t>
            </a:r>
          </a:p>
          <a:p>
            <a:pPr algn="l">
              <a:lnSpc>
                <a:spcPts val="3500"/>
              </a:lnSpc>
            </a:pPr>
            <a:r>
              <a:rPr lang="en-US" sz="2500" spc="5">
                <a:solidFill>
                  <a:srgbClr val="FFFFFF"/>
                </a:solidFill>
                <a:latin typeface="Poppins"/>
                <a:ea typeface="Poppins"/>
                <a:cs typeface="Poppins"/>
                <a:sym typeface="Poppins"/>
              </a:rPr>
              <a:t>​Example metrics:</a:t>
            </a:r>
          </a:p>
          <a:p>
            <a:pPr algn="l" marL="539754" indent="-269877" lvl="1">
              <a:lnSpc>
                <a:spcPts val="3500"/>
              </a:lnSpc>
              <a:buFont typeface="Arial"/>
              <a:buChar char="•"/>
            </a:pPr>
            <a:r>
              <a:rPr lang="en-US" sz="2500" spc="5">
                <a:solidFill>
                  <a:srgbClr val="FFFFFF"/>
                </a:solidFill>
                <a:latin typeface="Poppins"/>
                <a:ea typeface="Poppins"/>
                <a:cs typeface="Poppins"/>
                <a:sym typeface="Poppins"/>
              </a:rPr>
              <a:t>Min_temp_c, max_temp_c, avg_temp_c.</a:t>
            </a:r>
          </a:p>
          <a:p>
            <a:pPr algn="l" marL="539754" indent="-269877" lvl="1">
              <a:lnSpc>
                <a:spcPts val="3500"/>
              </a:lnSpc>
              <a:buFont typeface="Arial"/>
              <a:buChar char="•"/>
            </a:pPr>
            <a:r>
              <a:rPr lang="en-US" sz="2500" spc="5">
                <a:solidFill>
                  <a:srgbClr val="FFFFFF"/>
                </a:solidFill>
                <a:latin typeface="Poppins"/>
                <a:ea typeface="Poppins"/>
                <a:cs typeface="Poppins"/>
                <a:sym typeface="Poppins"/>
              </a:rPr>
              <a:t>Min_humidity, max_humidity, avg_humidity.</a:t>
            </a:r>
          </a:p>
          <a:p>
            <a:pPr algn="l" marL="539754" indent="-269877" lvl="1">
              <a:lnSpc>
                <a:spcPts val="3500"/>
              </a:lnSpc>
              <a:buFont typeface="Arial"/>
              <a:buChar char="•"/>
            </a:pPr>
            <a:r>
              <a:rPr lang="en-US" sz="2500" spc="5">
                <a:solidFill>
                  <a:srgbClr val="FFFFFF"/>
                </a:solidFill>
                <a:latin typeface="Poppins"/>
                <a:ea typeface="Poppins"/>
                <a:cs typeface="Poppins"/>
                <a:sym typeface="Poppins"/>
              </a:rPr>
              <a:t>Avg_wind_speed, obs_count.</a:t>
            </a:r>
          </a:p>
          <a:p>
            <a:pPr algn="l" marL="539754" indent="-269877" lvl="1">
              <a:lnSpc>
                <a:spcPts val="3500"/>
              </a:lnSpc>
              <a:buFont typeface="Arial"/>
              <a:buChar char="•"/>
            </a:pPr>
            <a:r>
              <a:rPr lang="en-US" sz="2500" spc="5">
                <a:solidFill>
                  <a:srgbClr val="FFFFFF"/>
                </a:solidFill>
                <a:latin typeface="Poppins"/>
                <a:ea typeface="Poppins"/>
                <a:cs typeface="Poppins"/>
                <a:sym typeface="Poppins"/>
              </a:rPr>
              <a:t>These tables provide business‑ready insights for visualization and reporting, simplifying queries in dashboards.</a:t>
            </a:r>
          </a:p>
          <a:p>
            <a:pPr algn="l">
              <a:lnSpc>
                <a:spcPts val="3500"/>
              </a:lnSpc>
            </a:pP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010459"/>
        </a:solidFill>
      </p:bgPr>
    </p:bg>
    <p:spTree>
      <p:nvGrpSpPr>
        <p:cNvPr id="1" name=""/>
        <p:cNvGrpSpPr/>
        <p:nvPr/>
      </p:nvGrpSpPr>
      <p:grpSpPr>
        <a:xfrm>
          <a:off x="0" y="0"/>
          <a:ext cx="0" cy="0"/>
          <a:chOff x="0" y="0"/>
          <a:chExt cx="0" cy="0"/>
        </a:xfrm>
      </p:grpSpPr>
      <p:sp>
        <p:nvSpPr>
          <p:cNvPr name="Freeform 2" id="2"/>
          <p:cNvSpPr/>
          <p:nvPr/>
        </p:nvSpPr>
        <p:spPr>
          <a:xfrm flipH="false" flipV="false" rot="0">
            <a:off x="1305129" y="2632943"/>
            <a:ext cx="6638939" cy="5262868"/>
          </a:xfrm>
          <a:custGeom>
            <a:avLst/>
            <a:gdLst/>
            <a:ahLst/>
            <a:cxnLst/>
            <a:rect r="r" b="b" t="t" l="l"/>
            <a:pathLst>
              <a:path h="5262868" w="6638939">
                <a:moveTo>
                  <a:pt x="0" y="0"/>
                </a:moveTo>
                <a:lnTo>
                  <a:pt x="6638939" y="0"/>
                </a:lnTo>
                <a:lnTo>
                  <a:pt x="6638939" y="5262868"/>
                </a:lnTo>
                <a:lnTo>
                  <a:pt x="0" y="5262868"/>
                </a:lnTo>
                <a:lnTo>
                  <a:pt x="0" y="0"/>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3306817" y="1295381"/>
            <a:ext cx="4335517" cy="4114800"/>
          </a:xfrm>
          <a:custGeom>
            <a:avLst/>
            <a:gdLst/>
            <a:ahLst/>
            <a:cxnLst/>
            <a:rect r="r" b="b" t="t" l="l"/>
            <a:pathLst>
              <a:path h="4114800" w="4335517">
                <a:moveTo>
                  <a:pt x="0" y="0"/>
                </a:moveTo>
                <a:lnTo>
                  <a:pt x="4335517" y="0"/>
                </a:lnTo>
                <a:lnTo>
                  <a:pt x="4335517"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7432782" y="4544162"/>
            <a:ext cx="4335517" cy="4114800"/>
          </a:xfrm>
          <a:custGeom>
            <a:avLst/>
            <a:gdLst/>
            <a:ahLst/>
            <a:cxnLst/>
            <a:rect r="r" b="b" t="t" l="l"/>
            <a:pathLst>
              <a:path h="4114800" w="4335517">
                <a:moveTo>
                  <a:pt x="0" y="0"/>
                </a:moveTo>
                <a:lnTo>
                  <a:pt x="4335517" y="0"/>
                </a:lnTo>
                <a:lnTo>
                  <a:pt x="4335517"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8486400" y="2632943"/>
            <a:ext cx="9587281" cy="5692448"/>
          </a:xfrm>
          <a:custGeom>
            <a:avLst/>
            <a:gdLst/>
            <a:ahLst/>
            <a:cxnLst/>
            <a:rect r="r" b="b" t="t" l="l"/>
            <a:pathLst>
              <a:path h="5692448" w="9587281">
                <a:moveTo>
                  <a:pt x="0" y="0"/>
                </a:moveTo>
                <a:lnTo>
                  <a:pt x="9587281" y="0"/>
                </a:lnTo>
                <a:lnTo>
                  <a:pt x="9587281" y="5692449"/>
                </a:lnTo>
                <a:lnTo>
                  <a:pt x="0" y="5692449"/>
                </a:lnTo>
                <a:lnTo>
                  <a:pt x="0" y="0"/>
                </a:lnTo>
                <a:close/>
              </a:path>
            </a:pathLst>
          </a:custGeom>
          <a:blipFill>
            <a:blip r:embed="rId6"/>
            <a:stretch>
              <a:fillRect l="0" t="0" r="0" b="0"/>
            </a:stretch>
          </a:blipFill>
        </p:spPr>
      </p:sp>
      <p:sp>
        <p:nvSpPr>
          <p:cNvPr name="TextBox 6" id="6"/>
          <p:cNvSpPr txBox="true"/>
          <p:nvPr/>
        </p:nvSpPr>
        <p:spPr>
          <a:xfrm rot="0">
            <a:off x="387125" y="329413"/>
            <a:ext cx="17900875" cy="2103524"/>
          </a:xfrm>
          <a:prstGeom prst="rect">
            <a:avLst/>
          </a:prstGeom>
        </p:spPr>
        <p:txBody>
          <a:bodyPr anchor="t" rtlCol="false" tIns="0" lIns="0" bIns="0" rIns="0">
            <a:spAutoFit/>
          </a:bodyPr>
          <a:lstStyle/>
          <a:p>
            <a:pPr algn="l">
              <a:lnSpc>
                <a:spcPts val="7432"/>
              </a:lnSpc>
            </a:pPr>
            <a:r>
              <a:rPr lang="en-US" sz="5309">
                <a:solidFill>
                  <a:srgbClr val="00FFFF"/>
                </a:solidFill>
                <a:latin typeface="Zen Dots"/>
                <a:ea typeface="Zen Dots"/>
                <a:cs typeface="Zen Dots"/>
                <a:sym typeface="Zen Dots"/>
              </a:rPr>
              <a:t>TIME‑SERIES STORAG</a:t>
            </a:r>
            <a:r>
              <a:rPr lang="en-US" sz="5309">
                <a:solidFill>
                  <a:srgbClr val="00FFFF"/>
                </a:solidFill>
                <a:latin typeface="Zen Dots"/>
                <a:ea typeface="Zen Dots"/>
                <a:cs typeface="Zen Dots"/>
                <a:sym typeface="Zen Dots"/>
              </a:rPr>
              <a:t>E  DASHBOARD</a:t>
            </a:r>
          </a:p>
          <a:p>
            <a:pPr algn="l">
              <a:lnSpc>
                <a:spcPts val="9532"/>
              </a:lnSpc>
            </a:pPr>
          </a:p>
        </p:txBody>
      </p:sp>
      <p:sp>
        <p:nvSpPr>
          <p:cNvPr name="TextBox 7" id="7"/>
          <p:cNvSpPr txBox="true"/>
          <p:nvPr/>
        </p:nvSpPr>
        <p:spPr>
          <a:xfrm rot="0">
            <a:off x="97985" y="1579298"/>
            <a:ext cx="4663996" cy="1533787"/>
          </a:xfrm>
          <a:prstGeom prst="rect">
            <a:avLst/>
          </a:prstGeom>
        </p:spPr>
        <p:txBody>
          <a:bodyPr anchor="t" rtlCol="false" tIns="0" lIns="0" bIns="0" rIns="0">
            <a:spAutoFit/>
          </a:bodyPr>
          <a:lstStyle/>
          <a:p>
            <a:pPr algn="ctr">
              <a:lnSpc>
                <a:spcPts val="6058"/>
              </a:lnSpc>
            </a:pPr>
            <a:r>
              <a:rPr lang="en-US" b="true" sz="4327" spc="8">
                <a:solidFill>
                  <a:srgbClr val="FFFFFF"/>
                </a:solidFill>
                <a:latin typeface="Poppins Bold"/>
                <a:ea typeface="Poppins Bold"/>
                <a:cs typeface="Poppins Bold"/>
                <a:sym typeface="Poppins Bold"/>
              </a:rPr>
              <a:t>Infl</a:t>
            </a:r>
            <a:r>
              <a:rPr lang="en-US" b="true" sz="4327" spc="8">
                <a:solidFill>
                  <a:srgbClr val="FFFFFF"/>
                </a:solidFill>
                <a:latin typeface="Poppins Bold"/>
                <a:ea typeface="Poppins Bold"/>
                <a:cs typeface="Poppins Bold"/>
                <a:sym typeface="Poppins Bold"/>
              </a:rPr>
              <a:t>uxdb design: </a:t>
            </a:r>
          </a:p>
          <a:p>
            <a:pPr algn="ctr">
              <a:lnSpc>
                <a:spcPts val="6058"/>
              </a:lnSpc>
            </a:pPr>
          </a:p>
        </p:txBody>
      </p:sp>
      <p:sp>
        <p:nvSpPr>
          <p:cNvPr name="TextBox 8" id="8"/>
          <p:cNvSpPr txBox="true"/>
          <p:nvPr/>
        </p:nvSpPr>
        <p:spPr>
          <a:xfrm rot="0">
            <a:off x="97985" y="2375786"/>
            <a:ext cx="8066399" cy="7760101"/>
          </a:xfrm>
          <a:prstGeom prst="rect">
            <a:avLst/>
          </a:prstGeom>
        </p:spPr>
        <p:txBody>
          <a:bodyPr anchor="t" rtlCol="false" tIns="0" lIns="0" bIns="0" rIns="0">
            <a:spAutoFit/>
          </a:bodyPr>
          <a:lstStyle/>
          <a:p>
            <a:pPr algn="l">
              <a:lnSpc>
                <a:spcPts val="2777"/>
              </a:lnSpc>
            </a:pPr>
            <a:r>
              <a:rPr lang="en-US" sz="1984" spc="3">
                <a:solidFill>
                  <a:srgbClr val="FFFFFF"/>
                </a:solidFill>
                <a:latin typeface="Poppins"/>
                <a:ea typeface="Poppins"/>
                <a:cs typeface="Poppins"/>
                <a:sym typeface="Poppins"/>
              </a:rPr>
              <a:t>Influxdb is used as the time‑series database (tsdb) to store high‑resolution weather metrics for berlin. The data model is:</a:t>
            </a:r>
          </a:p>
          <a:p>
            <a:pPr algn="l">
              <a:lnSpc>
                <a:spcPts val="2777"/>
              </a:lnSpc>
            </a:pPr>
            <a:r>
              <a:rPr lang="en-US" sz="1984" spc="3">
                <a:solidFill>
                  <a:srgbClr val="FFFFFF"/>
                </a:solidFill>
                <a:latin typeface="Poppins"/>
                <a:ea typeface="Poppins"/>
                <a:cs typeface="Poppins"/>
                <a:sym typeface="Poppins"/>
              </a:rPr>
              <a:t>​</a:t>
            </a:r>
            <a:r>
              <a:rPr lang="en-US" sz="1984" spc="3" b="true">
                <a:solidFill>
                  <a:srgbClr val="FFFFFF"/>
                </a:solidFill>
                <a:latin typeface="Poppins Bold"/>
                <a:ea typeface="Poppins Bold"/>
                <a:cs typeface="Poppins Bold"/>
                <a:sym typeface="Poppins Bold"/>
              </a:rPr>
              <a:t>Measurement</a:t>
            </a:r>
            <a:r>
              <a:rPr lang="en-US" sz="1984" spc="3">
                <a:solidFill>
                  <a:srgbClr val="FFFFFF"/>
                </a:solidFill>
                <a:latin typeface="Poppins"/>
                <a:ea typeface="Poppins"/>
                <a:cs typeface="Poppins"/>
                <a:sym typeface="Poppins"/>
              </a:rPr>
              <a:t>: weather_raw.</a:t>
            </a:r>
          </a:p>
          <a:p>
            <a:pPr algn="l">
              <a:lnSpc>
                <a:spcPts val="2777"/>
              </a:lnSpc>
            </a:pPr>
            <a:r>
              <a:rPr lang="en-US" sz="1984" spc="3">
                <a:solidFill>
                  <a:srgbClr val="FFFFFF"/>
                </a:solidFill>
                <a:latin typeface="Poppins"/>
                <a:ea typeface="Poppins"/>
                <a:cs typeface="Poppins"/>
                <a:sym typeface="Poppins"/>
              </a:rPr>
              <a:t>​Tags (indexed dimensions):</a:t>
            </a:r>
          </a:p>
          <a:p>
            <a:pPr algn="l">
              <a:lnSpc>
                <a:spcPts val="2777"/>
              </a:lnSpc>
            </a:pPr>
            <a:r>
              <a:rPr lang="en-US" sz="1984" spc="3">
                <a:solidFill>
                  <a:srgbClr val="FFFFFF"/>
                </a:solidFill>
                <a:latin typeface="Poppins"/>
                <a:ea typeface="Poppins"/>
                <a:cs typeface="Poppins"/>
                <a:sym typeface="Poppins"/>
              </a:rPr>
              <a:t>City = "berlin"</a:t>
            </a:r>
          </a:p>
          <a:p>
            <a:pPr algn="l">
              <a:lnSpc>
                <a:spcPts val="2777"/>
              </a:lnSpc>
            </a:pPr>
            <a:r>
              <a:rPr lang="en-US" sz="1984" spc="3">
                <a:solidFill>
                  <a:srgbClr val="FFFFFF"/>
                </a:solidFill>
                <a:latin typeface="Poppins"/>
                <a:ea typeface="Poppins"/>
                <a:cs typeface="Poppins"/>
                <a:sym typeface="Poppins"/>
              </a:rPr>
              <a:t>Source = "open-mete</a:t>
            </a:r>
            <a:r>
              <a:rPr lang="en-US" sz="1984" spc="3">
                <a:solidFill>
                  <a:srgbClr val="FFFFFF"/>
                </a:solidFill>
                <a:latin typeface="Poppins"/>
                <a:ea typeface="Poppins"/>
                <a:cs typeface="Poppins"/>
                <a:sym typeface="Poppins"/>
              </a:rPr>
              <a:t>o"</a:t>
            </a:r>
          </a:p>
          <a:p>
            <a:pPr algn="l">
              <a:lnSpc>
                <a:spcPts val="2777"/>
              </a:lnSpc>
            </a:pPr>
            <a:r>
              <a:rPr lang="en-US" sz="1984" spc="3">
                <a:solidFill>
                  <a:srgbClr val="FFFFFF"/>
                </a:solidFill>
                <a:latin typeface="Poppins"/>
                <a:ea typeface="Poppins"/>
                <a:cs typeface="Poppins"/>
                <a:sym typeface="Poppins"/>
              </a:rPr>
              <a:t>Fields = Temp_c, humidity, pressure, wind_speed, clouds, possibly rain_1h.</a:t>
            </a:r>
          </a:p>
          <a:p>
            <a:pPr algn="l">
              <a:lnSpc>
                <a:spcPts val="2777"/>
              </a:lnSpc>
            </a:pPr>
          </a:p>
          <a:p>
            <a:pPr algn="l">
              <a:lnSpc>
                <a:spcPts val="2777"/>
              </a:lnSpc>
            </a:pPr>
            <a:r>
              <a:rPr lang="en-US" b="true" sz="1984" spc="3">
                <a:solidFill>
                  <a:srgbClr val="FFFFFF"/>
                </a:solidFill>
                <a:latin typeface="Poppins Bold"/>
                <a:ea typeface="Poppins Bold"/>
                <a:cs typeface="Poppins Bold"/>
                <a:sym typeface="Poppins Bold"/>
              </a:rPr>
              <a:t>Timestamp</a:t>
            </a:r>
            <a:r>
              <a:rPr lang="en-US" sz="1984" spc="3">
                <a:solidFill>
                  <a:srgbClr val="FFFFFF"/>
                </a:solidFill>
                <a:latin typeface="Poppins"/>
                <a:ea typeface="Poppins"/>
                <a:cs typeface="Poppins"/>
                <a:sym typeface="Poppins"/>
              </a:rPr>
              <a:t>: event time from open-meteo (dt converted to a timestamp).</a:t>
            </a:r>
          </a:p>
          <a:p>
            <a:pPr algn="l">
              <a:lnSpc>
                <a:spcPts val="2777"/>
              </a:lnSpc>
            </a:pPr>
            <a:r>
              <a:rPr lang="en-US" sz="1984" spc="3">
                <a:solidFill>
                  <a:srgbClr val="FFFFFF"/>
                </a:solidFill>
                <a:latin typeface="Poppins"/>
                <a:ea typeface="Poppins"/>
                <a:cs typeface="Poppins"/>
                <a:sym typeface="Poppins"/>
              </a:rPr>
              <a:t>​A streaming sink (either a spark structured streaming sink or a small python/scala consumer) reads from kafka or the silver layer and writes line protocol to influxdb, for example:</a:t>
            </a:r>
          </a:p>
          <a:p>
            <a:pPr algn="l">
              <a:lnSpc>
                <a:spcPts val="2777"/>
              </a:lnSpc>
            </a:pPr>
          </a:p>
          <a:p>
            <a:pPr algn="l">
              <a:lnSpc>
                <a:spcPts val="2777"/>
              </a:lnSpc>
            </a:pPr>
            <a:r>
              <a:rPr lang="en-US" sz="1984" spc="3">
                <a:solidFill>
                  <a:srgbClr val="FFFFFF"/>
                </a:solidFill>
                <a:latin typeface="Poppins"/>
                <a:ea typeface="Poppins"/>
                <a:cs typeface="Poppins"/>
                <a:sym typeface="Poppins"/>
              </a:rPr>
              <a:t>Weather_berlin, city = berlin, source=open-meteo, temp_c = 8.4, humidity=75, pressure=1016, wind_speed=3.21736888400000000000</a:t>
            </a:r>
          </a:p>
          <a:p>
            <a:pPr algn="l">
              <a:lnSpc>
                <a:spcPts val="2777"/>
              </a:lnSpc>
            </a:pPr>
            <a:r>
              <a:rPr lang="en-US" sz="1984" spc="3">
                <a:solidFill>
                  <a:srgbClr val="FFFFFF"/>
                </a:solidFill>
                <a:latin typeface="Poppins"/>
                <a:ea typeface="Poppins"/>
                <a:cs typeface="Poppins"/>
                <a:sym typeface="Poppins"/>
              </a:rPr>
              <a:t>​A retention policy (e.g., 30 days) can be configured on the bucket to prevent unbounded growth while keeping enough history for trend analysis.</a:t>
            </a:r>
          </a:p>
          <a:p>
            <a:pPr algn="l">
              <a:lnSpc>
                <a:spcPts val="2777"/>
              </a:lnSpc>
            </a:pP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010459"/>
        </a:solidFill>
      </p:bgPr>
    </p:bg>
    <p:spTree>
      <p:nvGrpSpPr>
        <p:cNvPr id="1" name=""/>
        <p:cNvGrpSpPr/>
        <p:nvPr/>
      </p:nvGrpSpPr>
      <p:grpSpPr>
        <a:xfrm>
          <a:off x="0" y="0"/>
          <a:ext cx="0" cy="0"/>
          <a:chOff x="0" y="0"/>
          <a:chExt cx="0" cy="0"/>
        </a:xfrm>
      </p:grpSpPr>
      <p:sp>
        <p:nvSpPr>
          <p:cNvPr name="AutoShape 2" id="2"/>
          <p:cNvSpPr/>
          <p:nvPr/>
        </p:nvSpPr>
        <p:spPr>
          <a:xfrm>
            <a:off x="1028683" y="9272587"/>
            <a:ext cx="16230600" cy="19050"/>
          </a:xfrm>
          <a:prstGeom prst="line">
            <a:avLst/>
          </a:prstGeom>
          <a:ln cap="flat" w="19050">
            <a:solidFill>
              <a:srgbClr val="FFFFFF"/>
            </a:solidFill>
            <a:prstDash val="solid"/>
            <a:headEnd type="none" len="sm" w="sm"/>
            <a:tailEnd type="none" len="sm" w="sm"/>
          </a:ln>
        </p:spPr>
      </p:sp>
      <p:sp>
        <p:nvSpPr>
          <p:cNvPr name="Freeform 3" id="3"/>
          <p:cNvSpPr/>
          <p:nvPr/>
        </p:nvSpPr>
        <p:spPr>
          <a:xfrm flipH="false" flipV="false" rot="0">
            <a:off x="1305129" y="2632943"/>
            <a:ext cx="6638939" cy="5262868"/>
          </a:xfrm>
          <a:custGeom>
            <a:avLst/>
            <a:gdLst/>
            <a:ahLst/>
            <a:cxnLst/>
            <a:rect r="r" b="b" t="t" l="l"/>
            <a:pathLst>
              <a:path h="5262868" w="6638939">
                <a:moveTo>
                  <a:pt x="0" y="0"/>
                </a:moveTo>
                <a:lnTo>
                  <a:pt x="6638939" y="0"/>
                </a:lnTo>
                <a:lnTo>
                  <a:pt x="6638939" y="5262868"/>
                </a:lnTo>
                <a:lnTo>
                  <a:pt x="0" y="5262868"/>
                </a:lnTo>
                <a:lnTo>
                  <a:pt x="0" y="0"/>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3306817" y="1295381"/>
            <a:ext cx="4335517" cy="4114800"/>
          </a:xfrm>
          <a:custGeom>
            <a:avLst/>
            <a:gdLst/>
            <a:ahLst/>
            <a:cxnLst/>
            <a:rect r="r" b="b" t="t" l="l"/>
            <a:pathLst>
              <a:path h="4114800" w="4335517">
                <a:moveTo>
                  <a:pt x="0" y="0"/>
                </a:moveTo>
                <a:lnTo>
                  <a:pt x="4335517" y="0"/>
                </a:lnTo>
                <a:lnTo>
                  <a:pt x="4335517"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7432782" y="4544162"/>
            <a:ext cx="4335517" cy="4114800"/>
          </a:xfrm>
          <a:custGeom>
            <a:avLst/>
            <a:gdLst/>
            <a:ahLst/>
            <a:cxnLst/>
            <a:rect r="r" b="b" t="t" l="l"/>
            <a:pathLst>
              <a:path h="4114800" w="4335517">
                <a:moveTo>
                  <a:pt x="0" y="0"/>
                </a:moveTo>
                <a:lnTo>
                  <a:pt x="4335517" y="0"/>
                </a:lnTo>
                <a:lnTo>
                  <a:pt x="4335517"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9753902" y="3352781"/>
            <a:ext cx="8280813" cy="4369963"/>
          </a:xfrm>
          <a:custGeom>
            <a:avLst/>
            <a:gdLst/>
            <a:ahLst/>
            <a:cxnLst/>
            <a:rect r="r" b="b" t="t" l="l"/>
            <a:pathLst>
              <a:path h="4369963" w="8280813">
                <a:moveTo>
                  <a:pt x="0" y="0"/>
                </a:moveTo>
                <a:lnTo>
                  <a:pt x="8280812" y="0"/>
                </a:lnTo>
                <a:lnTo>
                  <a:pt x="8280812" y="4369963"/>
                </a:lnTo>
                <a:lnTo>
                  <a:pt x="0" y="4369963"/>
                </a:lnTo>
                <a:lnTo>
                  <a:pt x="0" y="0"/>
                </a:lnTo>
                <a:close/>
              </a:path>
            </a:pathLst>
          </a:custGeom>
          <a:blipFill>
            <a:blip r:embed="rId6"/>
            <a:stretch>
              <a:fillRect l="0" t="-12511" r="0" b="0"/>
            </a:stretch>
          </a:blipFill>
        </p:spPr>
      </p:sp>
      <p:sp>
        <p:nvSpPr>
          <p:cNvPr name="TextBox 7" id="7"/>
          <p:cNvSpPr txBox="true"/>
          <p:nvPr/>
        </p:nvSpPr>
        <p:spPr>
          <a:xfrm rot="0">
            <a:off x="229156" y="-32215"/>
            <a:ext cx="17346625" cy="2512316"/>
          </a:xfrm>
          <a:prstGeom prst="rect">
            <a:avLst/>
          </a:prstGeom>
        </p:spPr>
        <p:txBody>
          <a:bodyPr anchor="t" rtlCol="false" tIns="0" lIns="0" bIns="0" rIns="0">
            <a:spAutoFit/>
          </a:bodyPr>
          <a:lstStyle/>
          <a:p>
            <a:pPr algn="ctr">
              <a:lnSpc>
                <a:spcPts val="10083"/>
              </a:lnSpc>
            </a:pPr>
            <a:r>
              <a:rPr lang="en-US" sz="7202">
                <a:solidFill>
                  <a:srgbClr val="00FFFF"/>
                </a:solidFill>
                <a:latin typeface="Zen Dots"/>
                <a:ea typeface="Zen Dots"/>
                <a:cs typeface="Zen Dots"/>
                <a:sym typeface="Zen Dots"/>
              </a:rPr>
              <a:t>GRAFANA DASHBO</a:t>
            </a:r>
            <a:r>
              <a:rPr lang="en-US" sz="7202">
                <a:solidFill>
                  <a:srgbClr val="00FFFF"/>
                </a:solidFill>
                <a:latin typeface="Zen Dots"/>
                <a:ea typeface="Zen Dots"/>
                <a:cs typeface="Zen Dots"/>
                <a:sym typeface="Zen Dots"/>
              </a:rPr>
              <a:t>ARD</a:t>
            </a:r>
          </a:p>
          <a:p>
            <a:pPr algn="ctr">
              <a:lnSpc>
                <a:spcPts val="10083"/>
              </a:lnSpc>
            </a:pPr>
          </a:p>
        </p:txBody>
      </p:sp>
      <p:sp>
        <p:nvSpPr>
          <p:cNvPr name="TextBox 8" id="8"/>
          <p:cNvSpPr txBox="true"/>
          <p:nvPr/>
        </p:nvSpPr>
        <p:spPr>
          <a:xfrm rot="0">
            <a:off x="572637" y="1371840"/>
            <a:ext cx="9181264" cy="8010007"/>
          </a:xfrm>
          <a:prstGeom prst="rect">
            <a:avLst/>
          </a:prstGeom>
        </p:spPr>
        <p:txBody>
          <a:bodyPr anchor="t" rtlCol="false" tIns="0" lIns="0" bIns="0" rIns="0">
            <a:spAutoFit/>
          </a:bodyPr>
          <a:lstStyle/>
          <a:p>
            <a:pPr algn="l">
              <a:lnSpc>
                <a:spcPts val="3178"/>
              </a:lnSpc>
            </a:pPr>
            <a:r>
              <a:rPr lang="en-US" sz="2270" spc="4">
                <a:solidFill>
                  <a:srgbClr val="FFFFFF"/>
                </a:solidFill>
                <a:latin typeface="Poppins"/>
                <a:ea typeface="Poppins"/>
                <a:cs typeface="Poppins"/>
                <a:sym typeface="Poppins"/>
              </a:rPr>
              <a:t>Grafana is configured to read from the influxdb bucket containing weather_analytics. The dashboard includes:</a:t>
            </a:r>
          </a:p>
          <a:p>
            <a:pPr algn="l">
              <a:lnSpc>
                <a:spcPts val="3178"/>
              </a:lnSpc>
            </a:pPr>
            <a:r>
              <a:rPr lang="en-US" sz="2270" spc="4">
                <a:solidFill>
                  <a:srgbClr val="FFFFFF"/>
                </a:solidFill>
                <a:latin typeface="Poppins"/>
                <a:ea typeface="Poppins"/>
                <a:cs typeface="Poppins"/>
                <a:sym typeface="Poppins"/>
              </a:rPr>
              <a:t>​</a:t>
            </a:r>
          </a:p>
          <a:p>
            <a:pPr algn="l">
              <a:lnSpc>
                <a:spcPts val="3178"/>
              </a:lnSpc>
            </a:pPr>
            <a:r>
              <a:rPr lang="en-US" sz="2270" spc="4" b="true">
                <a:solidFill>
                  <a:srgbClr val="FFFFFF"/>
                </a:solidFill>
                <a:latin typeface="Poppins Bold"/>
                <a:ea typeface="Poppins Bold"/>
                <a:cs typeface="Poppins Bold"/>
                <a:sym typeface="Poppins Bold"/>
              </a:rPr>
              <a:t>Time‑series panels:</a:t>
            </a:r>
          </a:p>
          <a:p>
            <a:pPr algn="l">
              <a:lnSpc>
                <a:spcPts val="3178"/>
              </a:lnSpc>
            </a:pPr>
            <a:r>
              <a:rPr lang="en-US" sz="2270" spc="4">
                <a:solidFill>
                  <a:srgbClr val="FFFFFF"/>
                </a:solidFill>
                <a:latin typeface="Poppins"/>
                <a:ea typeface="Poppins"/>
                <a:cs typeface="Poppins"/>
                <a:sym typeface="Poppins"/>
              </a:rPr>
              <a:t>Temperature vs time (last 24 hours, last 7 days), querying the temp_c field for weather_analytics.</a:t>
            </a:r>
          </a:p>
          <a:p>
            <a:pPr algn="l">
              <a:lnSpc>
                <a:spcPts val="3178"/>
              </a:lnSpc>
            </a:pPr>
            <a:r>
              <a:rPr lang="en-US" sz="2270" spc="4">
                <a:solidFill>
                  <a:srgbClr val="FFFFFF"/>
                </a:solidFill>
                <a:latin typeface="Poppins"/>
                <a:ea typeface="Poppins"/>
                <a:cs typeface="Poppins"/>
                <a:sym typeface="Poppins"/>
              </a:rPr>
              <a:t>​Humidity and pressure trends, possibly overlayed or separated, using humidity and pressure fields.</a:t>
            </a:r>
          </a:p>
          <a:p>
            <a:pPr algn="l">
              <a:lnSpc>
                <a:spcPts val="3178"/>
              </a:lnSpc>
            </a:pPr>
            <a:r>
              <a:rPr lang="en-US" sz="2270" spc="4" b="true">
                <a:solidFill>
                  <a:srgbClr val="FFFFFF"/>
                </a:solidFill>
                <a:latin typeface="Poppins Bold"/>
                <a:ea typeface="Poppins Bold"/>
                <a:cs typeface="Poppins Bold"/>
                <a:sym typeface="Poppins Bold"/>
              </a:rPr>
              <a:t>Operational Stats</a:t>
            </a:r>
            <a:r>
              <a:rPr lang="en-US" sz="2270" spc="4" b="true">
                <a:solidFill>
                  <a:srgbClr val="FFFFFF"/>
                </a:solidFill>
                <a:latin typeface="Poppins Bold"/>
                <a:ea typeface="Poppins Bold"/>
                <a:cs typeface="Poppins Bold"/>
                <a:sym typeface="Poppins Bold"/>
              </a:rPr>
              <a:t>:</a:t>
            </a:r>
          </a:p>
          <a:p>
            <a:pPr algn="l">
              <a:lnSpc>
                <a:spcPts val="3178"/>
              </a:lnSpc>
            </a:pPr>
            <a:r>
              <a:rPr lang="en-US" sz="2270" spc="4">
                <a:solidFill>
                  <a:srgbClr val="FFFFFF"/>
                </a:solidFill>
                <a:latin typeface="Poppins"/>
                <a:ea typeface="Poppins"/>
                <a:cs typeface="Poppins"/>
                <a:sym typeface="Poppins"/>
              </a:rPr>
              <a:t>Real-time monitoring for operations teams (5-minute refresh)</a:t>
            </a:r>
          </a:p>
          <a:p>
            <a:pPr algn="l">
              <a:lnSpc>
                <a:spcPts val="3178"/>
              </a:lnSpc>
            </a:pPr>
          </a:p>
          <a:p>
            <a:pPr algn="l">
              <a:lnSpc>
                <a:spcPts val="3178"/>
              </a:lnSpc>
            </a:pPr>
            <a:r>
              <a:rPr lang="en-US" sz="2270" spc="4" b="true">
                <a:solidFill>
                  <a:srgbClr val="FFFFFF"/>
                </a:solidFill>
                <a:latin typeface="Poppins Bold"/>
                <a:ea typeface="Poppins Bold"/>
                <a:cs typeface="Poppins Bold"/>
                <a:sym typeface="Poppins Bold"/>
              </a:rPr>
              <a:t>Business Insights</a:t>
            </a:r>
            <a:r>
              <a:rPr lang="en-US" sz="2270" spc="4" b="true">
                <a:solidFill>
                  <a:srgbClr val="FFFFFF"/>
                </a:solidFill>
                <a:latin typeface="Poppins Bold"/>
                <a:ea typeface="Poppins Bold"/>
                <a:cs typeface="Poppins Bold"/>
                <a:sym typeface="Poppins Bold"/>
              </a:rPr>
              <a:t>:</a:t>
            </a:r>
          </a:p>
          <a:p>
            <a:pPr algn="l">
              <a:lnSpc>
                <a:spcPts val="3178"/>
              </a:lnSpc>
            </a:pPr>
            <a:r>
              <a:rPr lang="en-US" sz="2270" spc="4">
                <a:solidFill>
                  <a:srgbClr val="FFFFFF"/>
                </a:solidFill>
                <a:latin typeface="Poppins"/>
                <a:ea typeface="Poppins"/>
                <a:cs typeface="Poppins"/>
                <a:sym typeface="Poppins"/>
              </a:rPr>
              <a:t>Correlates weather → operations costs → savings from predictive maintenance</a:t>
            </a:r>
          </a:p>
          <a:p>
            <a:pPr algn="l">
              <a:lnSpc>
                <a:spcPts val="3178"/>
              </a:lnSpc>
            </a:pPr>
          </a:p>
          <a:p>
            <a:pPr algn="l">
              <a:lnSpc>
                <a:spcPts val="3178"/>
              </a:lnSpc>
            </a:pPr>
            <a:r>
              <a:rPr lang="en-US" sz="2270" spc="4" b="true">
                <a:solidFill>
                  <a:srgbClr val="FFFFFF"/>
                </a:solidFill>
                <a:latin typeface="Poppins Bold"/>
                <a:ea typeface="Poppins Bold"/>
                <a:cs typeface="Poppins Bold"/>
                <a:sym typeface="Poppins Bold"/>
              </a:rPr>
              <a:t>System Health:</a:t>
            </a:r>
          </a:p>
          <a:p>
            <a:pPr algn="l">
              <a:lnSpc>
                <a:spcPts val="3178"/>
              </a:lnSpc>
            </a:pPr>
            <a:r>
              <a:rPr lang="en-US" sz="2270" spc="4">
                <a:solidFill>
                  <a:srgbClr val="FFFFFF"/>
                </a:solidFill>
                <a:latin typeface="Poppins"/>
                <a:ea typeface="Poppins"/>
                <a:cs typeface="Poppins"/>
                <a:sym typeface="Poppins"/>
              </a:rPr>
              <a:t>Mark Spark job restarts, Kafka rebalances, API outages</a:t>
            </a:r>
          </a:p>
          <a:p>
            <a:pPr algn="l">
              <a:lnSpc>
                <a:spcPts val="3178"/>
              </a:lnSpc>
            </a:pPr>
          </a:p>
          <a:p>
            <a:pPr algn="l">
              <a:lnSpc>
                <a:spcPts val="3178"/>
              </a:lnSpc>
            </a:pPr>
          </a:p>
          <a:p>
            <a:pPr algn="l">
              <a:lnSpc>
                <a:spcPts val="3178"/>
              </a:lnSpc>
            </a:pP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010459"/>
        </a:solidFill>
      </p:bgPr>
    </p:bg>
    <p:spTree>
      <p:nvGrpSpPr>
        <p:cNvPr id="1" name=""/>
        <p:cNvGrpSpPr/>
        <p:nvPr/>
      </p:nvGrpSpPr>
      <p:grpSpPr>
        <a:xfrm>
          <a:off x="0" y="0"/>
          <a:ext cx="0" cy="0"/>
          <a:chOff x="0" y="0"/>
          <a:chExt cx="0" cy="0"/>
        </a:xfrm>
      </p:grpSpPr>
      <p:sp>
        <p:nvSpPr>
          <p:cNvPr name="Freeform 2" id="2"/>
          <p:cNvSpPr/>
          <p:nvPr/>
        </p:nvSpPr>
        <p:spPr>
          <a:xfrm flipH="false" flipV="false" rot="0">
            <a:off x="1305129" y="2632943"/>
            <a:ext cx="6638939" cy="5262868"/>
          </a:xfrm>
          <a:custGeom>
            <a:avLst/>
            <a:gdLst/>
            <a:ahLst/>
            <a:cxnLst/>
            <a:rect r="r" b="b" t="t" l="l"/>
            <a:pathLst>
              <a:path h="5262868" w="6638939">
                <a:moveTo>
                  <a:pt x="0" y="0"/>
                </a:moveTo>
                <a:lnTo>
                  <a:pt x="6638939" y="0"/>
                </a:lnTo>
                <a:lnTo>
                  <a:pt x="6638939" y="5262868"/>
                </a:lnTo>
                <a:lnTo>
                  <a:pt x="0" y="5262868"/>
                </a:lnTo>
                <a:lnTo>
                  <a:pt x="0" y="0"/>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3306817" y="1295381"/>
            <a:ext cx="4335517" cy="4114800"/>
          </a:xfrm>
          <a:custGeom>
            <a:avLst/>
            <a:gdLst/>
            <a:ahLst/>
            <a:cxnLst/>
            <a:rect r="r" b="b" t="t" l="l"/>
            <a:pathLst>
              <a:path h="4114800" w="4335517">
                <a:moveTo>
                  <a:pt x="0" y="0"/>
                </a:moveTo>
                <a:lnTo>
                  <a:pt x="4335517" y="0"/>
                </a:lnTo>
                <a:lnTo>
                  <a:pt x="4335517"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7432782" y="4544162"/>
            <a:ext cx="4335517" cy="4114800"/>
          </a:xfrm>
          <a:custGeom>
            <a:avLst/>
            <a:gdLst/>
            <a:ahLst/>
            <a:cxnLst/>
            <a:rect r="r" b="b" t="t" l="l"/>
            <a:pathLst>
              <a:path h="4114800" w="4335517">
                <a:moveTo>
                  <a:pt x="0" y="0"/>
                </a:moveTo>
                <a:lnTo>
                  <a:pt x="4335517" y="0"/>
                </a:lnTo>
                <a:lnTo>
                  <a:pt x="4335517"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2797690" y="36193"/>
            <a:ext cx="11613199" cy="1880239"/>
          </a:xfrm>
          <a:prstGeom prst="rect">
            <a:avLst/>
          </a:prstGeom>
        </p:spPr>
        <p:txBody>
          <a:bodyPr anchor="t" rtlCol="false" tIns="0" lIns="0" bIns="0" rIns="0">
            <a:spAutoFit/>
          </a:bodyPr>
          <a:lstStyle/>
          <a:p>
            <a:pPr algn="ctr">
              <a:lnSpc>
                <a:spcPts val="7555"/>
              </a:lnSpc>
            </a:pPr>
            <a:r>
              <a:rPr lang="en-US" sz="5396">
                <a:solidFill>
                  <a:srgbClr val="00FFFF"/>
                </a:solidFill>
                <a:latin typeface="Zen Dots"/>
                <a:ea typeface="Zen Dots"/>
                <a:cs typeface="Zen Dots"/>
                <a:sym typeface="Zen Dots"/>
              </a:rPr>
              <a:t>ORCH</a:t>
            </a:r>
            <a:r>
              <a:rPr lang="en-US" sz="5396">
                <a:solidFill>
                  <a:srgbClr val="00FFFF"/>
                </a:solidFill>
                <a:latin typeface="Zen Dots"/>
                <a:ea typeface="Zen Dots"/>
                <a:cs typeface="Zen Dots"/>
                <a:sym typeface="Zen Dots"/>
              </a:rPr>
              <a:t>ESTRATION</a:t>
            </a:r>
          </a:p>
          <a:p>
            <a:pPr algn="ctr">
              <a:lnSpc>
                <a:spcPts val="7555"/>
              </a:lnSpc>
            </a:pPr>
          </a:p>
        </p:txBody>
      </p:sp>
      <p:sp>
        <p:nvSpPr>
          <p:cNvPr name="TextBox 6" id="6"/>
          <p:cNvSpPr txBox="true"/>
          <p:nvPr/>
        </p:nvSpPr>
        <p:spPr>
          <a:xfrm rot="0">
            <a:off x="704046" y="1192253"/>
            <a:ext cx="17593479" cy="11171537"/>
          </a:xfrm>
          <a:prstGeom prst="rect">
            <a:avLst/>
          </a:prstGeom>
        </p:spPr>
        <p:txBody>
          <a:bodyPr anchor="t" rtlCol="false" tIns="0" lIns="0" bIns="0" rIns="0">
            <a:spAutoFit/>
          </a:bodyPr>
          <a:lstStyle/>
          <a:p>
            <a:pPr algn="l">
              <a:lnSpc>
                <a:spcPts val="3405"/>
              </a:lnSpc>
            </a:pPr>
            <a:r>
              <a:rPr lang="en-US" sz="2432" spc="4">
                <a:solidFill>
                  <a:srgbClr val="FFFFFF"/>
                </a:solidFill>
                <a:latin typeface="Poppins"/>
                <a:ea typeface="Poppins"/>
                <a:cs typeface="Poppins"/>
                <a:sym typeface="Poppins"/>
              </a:rPr>
              <a:t>A bash script run_pipeline.sh </a:t>
            </a:r>
            <a:r>
              <a:rPr lang="en-US" sz="2432" spc="4">
                <a:solidFill>
                  <a:srgbClr val="FFFFFF"/>
                </a:solidFill>
                <a:latin typeface="Poppins"/>
                <a:ea typeface="Poppins"/>
                <a:cs typeface="Poppins"/>
                <a:sym typeface="Poppins"/>
              </a:rPr>
              <a:t>orchestrates the different components of the pipeline.</a:t>
            </a:r>
          </a:p>
          <a:p>
            <a:pPr algn="l">
              <a:lnSpc>
                <a:spcPts val="3405"/>
              </a:lnSpc>
            </a:pPr>
            <a:r>
              <a:rPr lang="en-US" sz="2432" spc="4">
                <a:solidFill>
                  <a:srgbClr val="FFFFFF"/>
                </a:solidFill>
                <a:latin typeface="Poppins"/>
                <a:ea typeface="Poppins"/>
                <a:cs typeface="Poppins"/>
                <a:sym typeface="Poppins"/>
              </a:rPr>
              <a:t>Typical steps include:</a:t>
            </a:r>
          </a:p>
          <a:p>
            <a:pPr algn="l">
              <a:lnSpc>
                <a:spcPts val="3405"/>
              </a:lnSpc>
            </a:pPr>
          </a:p>
          <a:p>
            <a:pPr algn="l">
              <a:lnSpc>
                <a:spcPts val="3405"/>
              </a:lnSpc>
            </a:pPr>
            <a:r>
              <a:rPr lang="en-US" sz="2432" spc="4">
                <a:solidFill>
                  <a:srgbClr val="FFFFFF"/>
                </a:solidFill>
                <a:latin typeface="Poppins"/>
                <a:ea typeface="Poppins"/>
                <a:cs typeface="Poppins"/>
                <a:sym typeface="Poppins"/>
              </a:rPr>
              <a:t>1. Start Master and Other Worker node</a:t>
            </a:r>
          </a:p>
          <a:p>
            <a:pPr algn="l">
              <a:lnSpc>
                <a:spcPts val="3405"/>
              </a:lnSpc>
            </a:pPr>
          </a:p>
          <a:p>
            <a:pPr algn="l">
              <a:lnSpc>
                <a:spcPts val="3405"/>
              </a:lnSpc>
            </a:pPr>
            <a:r>
              <a:rPr lang="en-US" sz="2432" spc="4">
                <a:solidFill>
                  <a:srgbClr val="FFFFFF"/>
                </a:solidFill>
                <a:latin typeface="Poppins"/>
                <a:ea typeface="Poppins"/>
                <a:cs typeface="Poppins"/>
                <a:sym typeface="Poppins"/>
              </a:rPr>
              <a:t>2</a:t>
            </a:r>
            <a:r>
              <a:rPr lang="en-US" b="true" sz="2432" spc="4">
                <a:solidFill>
                  <a:srgbClr val="FFFFFF"/>
                </a:solidFill>
                <a:latin typeface="Poppins Bold"/>
                <a:ea typeface="Poppins Bold"/>
                <a:cs typeface="Poppins Bold"/>
                <a:sym typeface="Poppins Bold"/>
              </a:rPr>
              <a:t>. </a:t>
            </a:r>
            <a:r>
              <a:rPr lang="en-US" sz="2432" spc="4">
                <a:solidFill>
                  <a:srgbClr val="FFFFFF"/>
                </a:solidFill>
                <a:latin typeface="Poppins"/>
                <a:ea typeface="Poppins"/>
                <a:cs typeface="Poppins"/>
                <a:sym typeface="Poppins"/>
              </a:rPr>
              <a:t>Start </a:t>
            </a:r>
            <a:r>
              <a:rPr lang="en-US" b="true" sz="2432" spc="4">
                <a:solidFill>
                  <a:srgbClr val="FFFFFF"/>
                </a:solidFill>
                <a:latin typeface="Poppins Bold"/>
                <a:ea typeface="Poppins Bold"/>
                <a:cs typeface="Poppins Bold"/>
                <a:sym typeface="Poppins Bold"/>
              </a:rPr>
              <a:t>zookeeper</a:t>
            </a:r>
          </a:p>
          <a:p>
            <a:pPr algn="l">
              <a:lnSpc>
                <a:spcPts val="3405"/>
              </a:lnSpc>
            </a:pPr>
            <a:r>
              <a:rPr lang="en-US" sz="2432" spc="4">
                <a:solidFill>
                  <a:srgbClr val="FFFFFF"/>
                </a:solidFill>
                <a:latin typeface="Poppins"/>
                <a:ea typeface="Poppins"/>
                <a:cs typeface="Poppins"/>
                <a:sym typeface="Poppins"/>
              </a:rPr>
              <a:t>From your kafka install dir ( /opt/kafka/kafka_2.13-3.6.0) and start zookeeper. ZooKeeper listens on port 2181 by default</a:t>
            </a:r>
          </a:p>
          <a:p>
            <a:pPr algn="l">
              <a:lnSpc>
                <a:spcPts val="3405"/>
              </a:lnSpc>
            </a:pPr>
            <a:r>
              <a:rPr lang="en-US" sz="2432" spc="4">
                <a:solidFill>
                  <a:srgbClr val="FFFFFF"/>
                </a:solidFill>
                <a:latin typeface="Poppins"/>
                <a:ea typeface="Poppins"/>
                <a:cs typeface="Poppins"/>
                <a:sym typeface="Poppins"/>
              </a:rPr>
              <a:t> </a:t>
            </a:r>
          </a:p>
          <a:p>
            <a:pPr algn="l">
              <a:lnSpc>
                <a:spcPts val="3405"/>
              </a:lnSpc>
            </a:pPr>
            <a:r>
              <a:rPr lang="en-US" sz="2432" spc="4">
                <a:solidFill>
                  <a:srgbClr val="FFFFFF"/>
                </a:solidFill>
                <a:latin typeface="Poppins"/>
                <a:ea typeface="Poppins"/>
                <a:cs typeface="Poppins"/>
                <a:sym typeface="Poppins"/>
              </a:rPr>
              <a:t>3.</a:t>
            </a:r>
            <a:r>
              <a:rPr lang="en-US" sz="2432" spc="4">
                <a:solidFill>
                  <a:srgbClr val="FFFFFF"/>
                </a:solidFill>
                <a:latin typeface="Poppins"/>
                <a:ea typeface="Poppins"/>
                <a:cs typeface="Poppins"/>
                <a:sym typeface="Poppins"/>
              </a:rPr>
              <a:t>Start </a:t>
            </a:r>
            <a:r>
              <a:rPr lang="en-US" b="true" sz="2432" spc="4">
                <a:solidFill>
                  <a:srgbClr val="FFFFFF"/>
                </a:solidFill>
                <a:latin typeface="Poppins Bold"/>
                <a:ea typeface="Poppins Bold"/>
                <a:cs typeface="Poppins Bold"/>
                <a:sym typeface="Poppins Bold"/>
              </a:rPr>
              <a:t>Kafka brokers</a:t>
            </a:r>
          </a:p>
          <a:p>
            <a:pPr algn="l">
              <a:lnSpc>
                <a:spcPts val="3405"/>
              </a:lnSpc>
            </a:pPr>
            <a:r>
              <a:rPr lang="en-US" sz="2432" spc="4">
                <a:solidFill>
                  <a:srgbClr val="FFFFFF"/>
                </a:solidFill>
                <a:latin typeface="Poppins"/>
                <a:ea typeface="Poppins"/>
                <a:cs typeface="Poppins"/>
                <a:sym typeface="Poppins"/>
              </a:rPr>
              <a:t>Once ZooKeeper is up, start each broker (each node has its own server.properties).​</a:t>
            </a:r>
          </a:p>
          <a:p>
            <a:pPr algn="l">
              <a:lnSpc>
                <a:spcPts val="3405"/>
              </a:lnSpc>
            </a:pPr>
          </a:p>
          <a:p>
            <a:pPr algn="l">
              <a:lnSpc>
                <a:spcPts val="3405"/>
              </a:lnSpc>
            </a:pPr>
            <a:r>
              <a:rPr lang="en-US" sz="2432" spc="4">
                <a:solidFill>
                  <a:srgbClr val="FFFFFF"/>
                </a:solidFill>
                <a:latin typeface="Poppins"/>
                <a:ea typeface="Poppins"/>
                <a:cs typeface="Poppins"/>
                <a:sym typeface="Poppins"/>
              </a:rPr>
              <a:t>4. Create kafka topic(s) such as weather_raw using kafka-topics.sh.</a:t>
            </a:r>
          </a:p>
          <a:p>
            <a:pPr algn="l">
              <a:lnSpc>
                <a:spcPts val="3405"/>
              </a:lnSpc>
            </a:pPr>
            <a:r>
              <a:rPr lang="en-US" sz="2432" spc="4">
                <a:solidFill>
                  <a:srgbClr val="FFFFFF"/>
                </a:solidFill>
                <a:latin typeface="Poppins"/>
                <a:ea typeface="Poppins"/>
                <a:cs typeface="Poppins"/>
                <a:sym typeface="Poppins"/>
              </a:rPr>
              <a:t>5.Submit the spark structured streaming job that reads kafka and writes bronze data to /raw/weather with checkpointing enabled for exactly‑once semantics.</a:t>
            </a:r>
          </a:p>
          <a:p>
            <a:pPr algn="l">
              <a:lnSpc>
                <a:spcPts val="3405"/>
              </a:lnSpc>
            </a:pPr>
            <a:r>
              <a:rPr lang="en-US" sz="2432" spc="4">
                <a:solidFill>
                  <a:srgbClr val="FFFFFF"/>
                </a:solidFill>
                <a:latin typeface="Poppins"/>
                <a:ea typeface="Poppins"/>
                <a:cs typeface="Poppins"/>
                <a:sym typeface="Poppins"/>
              </a:rPr>
              <a:t>​Trigger silver and gold spark batch jobs, either immediately, using spark-submit pointing to the master at 10.0.0.62.</a:t>
            </a:r>
          </a:p>
          <a:p>
            <a:pPr algn="l">
              <a:lnSpc>
                <a:spcPts val="3405"/>
              </a:lnSpc>
            </a:pPr>
            <a:r>
              <a:rPr lang="en-US" sz="2432" spc="4">
                <a:solidFill>
                  <a:srgbClr val="FFFFFF"/>
                </a:solidFill>
                <a:latin typeface="Poppins"/>
                <a:ea typeface="Poppins"/>
                <a:cs typeface="Poppins"/>
                <a:sym typeface="Poppins"/>
              </a:rPr>
              <a:t>6.Ensure influxdb and grafana services are started on the worker1 node and reachable from the cluster.</a:t>
            </a:r>
          </a:p>
          <a:p>
            <a:pPr algn="l">
              <a:lnSpc>
                <a:spcPts val="3405"/>
              </a:lnSpc>
            </a:pPr>
            <a:r>
              <a:rPr lang="en-US" sz="2432" spc="4">
                <a:solidFill>
                  <a:srgbClr val="FFFFFF"/>
                </a:solidFill>
                <a:latin typeface="Poppins"/>
                <a:ea typeface="Poppins"/>
                <a:cs typeface="Poppins"/>
                <a:sym typeface="Poppins"/>
              </a:rPr>
              <a:t>7.Start the python kafka producer that polls the open-meteo api and streams new weather events into kafka.</a:t>
            </a:r>
          </a:p>
          <a:p>
            <a:pPr algn="l">
              <a:lnSpc>
                <a:spcPts val="3405"/>
              </a:lnSpc>
            </a:pPr>
          </a:p>
          <a:p>
            <a:pPr algn="l">
              <a:lnSpc>
                <a:spcPts val="3405"/>
              </a:lnSpc>
            </a:pPr>
            <a:r>
              <a:rPr lang="en-US" sz="2432" spc="4">
                <a:solidFill>
                  <a:srgbClr val="FFFFFF"/>
                </a:solidFill>
                <a:latin typeface="Poppins"/>
                <a:ea typeface="Poppins"/>
                <a:cs typeface="Poppins"/>
                <a:sym typeface="Poppins"/>
              </a:rPr>
              <a:t>.</a:t>
            </a:r>
          </a:p>
          <a:p>
            <a:pPr algn="l">
              <a:lnSpc>
                <a:spcPts val="3405"/>
              </a:lnSpc>
            </a:pPr>
          </a:p>
          <a:p>
            <a:pPr algn="l">
              <a:lnSpc>
                <a:spcPts val="3405"/>
              </a:lnSpc>
            </a:pPr>
          </a:p>
          <a:p>
            <a:pPr algn="l">
              <a:lnSpc>
                <a:spcPts val="3405"/>
              </a:lnSpc>
            </a:pPr>
          </a:p>
          <a:p>
            <a:pPr algn="l">
              <a:lnSpc>
                <a:spcPts val="3405"/>
              </a:lnSpc>
            </a:pPr>
          </a:p>
          <a:p>
            <a:pPr algn="l">
              <a:lnSpc>
                <a:spcPts val="3405"/>
              </a:lnSpc>
            </a:pPr>
          </a:p>
        </p:txBody>
      </p:sp>
      <p:sp>
        <p:nvSpPr>
          <p:cNvPr name="Freeform 7" id="7"/>
          <p:cNvSpPr/>
          <p:nvPr/>
        </p:nvSpPr>
        <p:spPr>
          <a:xfrm flipH="false" flipV="false" rot="0">
            <a:off x="12835933" y="1741952"/>
            <a:ext cx="4780631" cy="2141019"/>
          </a:xfrm>
          <a:custGeom>
            <a:avLst/>
            <a:gdLst/>
            <a:ahLst/>
            <a:cxnLst/>
            <a:rect r="r" b="b" t="t" l="l"/>
            <a:pathLst>
              <a:path h="2141019" w="4780631">
                <a:moveTo>
                  <a:pt x="0" y="0"/>
                </a:moveTo>
                <a:lnTo>
                  <a:pt x="4780631" y="0"/>
                </a:lnTo>
                <a:lnTo>
                  <a:pt x="4780631" y="2141019"/>
                </a:lnTo>
                <a:lnTo>
                  <a:pt x="0" y="2141019"/>
                </a:lnTo>
                <a:lnTo>
                  <a:pt x="0" y="0"/>
                </a:lnTo>
                <a:close/>
              </a:path>
            </a:pathLst>
          </a:custGeom>
          <a:blipFill>
            <a:blip r:embed="rId6"/>
            <a:stretch>
              <a:fillRect l="0" t="0" r="0" b="0"/>
            </a:stretch>
          </a:blipFill>
        </p:spPr>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010459"/>
        </a:solidFill>
      </p:bgPr>
    </p:bg>
    <p:spTree>
      <p:nvGrpSpPr>
        <p:cNvPr id="1" name=""/>
        <p:cNvGrpSpPr/>
        <p:nvPr/>
      </p:nvGrpSpPr>
      <p:grpSpPr>
        <a:xfrm>
          <a:off x="0" y="0"/>
          <a:ext cx="0" cy="0"/>
          <a:chOff x="0" y="0"/>
          <a:chExt cx="0" cy="0"/>
        </a:xfrm>
      </p:grpSpPr>
      <p:sp>
        <p:nvSpPr>
          <p:cNvPr name="AutoShape 2" id="2"/>
          <p:cNvSpPr/>
          <p:nvPr/>
        </p:nvSpPr>
        <p:spPr>
          <a:xfrm>
            <a:off x="1028683" y="9272587"/>
            <a:ext cx="16230600" cy="19050"/>
          </a:xfrm>
          <a:prstGeom prst="line">
            <a:avLst/>
          </a:prstGeom>
          <a:ln cap="flat" w="19050">
            <a:solidFill>
              <a:srgbClr val="FFFFFF"/>
            </a:solidFill>
            <a:prstDash val="solid"/>
            <a:headEnd type="none" len="sm" w="sm"/>
            <a:tailEnd type="none" len="sm" w="sm"/>
          </a:ln>
        </p:spPr>
      </p:sp>
      <p:sp>
        <p:nvSpPr>
          <p:cNvPr name="Freeform 3" id="3"/>
          <p:cNvSpPr/>
          <p:nvPr/>
        </p:nvSpPr>
        <p:spPr>
          <a:xfrm flipH="false" flipV="false" rot="0">
            <a:off x="1305129" y="2632943"/>
            <a:ext cx="6638939" cy="5262868"/>
          </a:xfrm>
          <a:custGeom>
            <a:avLst/>
            <a:gdLst/>
            <a:ahLst/>
            <a:cxnLst/>
            <a:rect r="r" b="b" t="t" l="l"/>
            <a:pathLst>
              <a:path h="5262868" w="6638939">
                <a:moveTo>
                  <a:pt x="0" y="0"/>
                </a:moveTo>
                <a:lnTo>
                  <a:pt x="6638939" y="0"/>
                </a:lnTo>
                <a:lnTo>
                  <a:pt x="6638939" y="5262868"/>
                </a:lnTo>
                <a:lnTo>
                  <a:pt x="0" y="5262868"/>
                </a:lnTo>
                <a:lnTo>
                  <a:pt x="0" y="0"/>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3306817" y="1295381"/>
            <a:ext cx="4335517" cy="4114800"/>
          </a:xfrm>
          <a:custGeom>
            <a:avLst/>
            <a:gdLst/>
            <a:ahLst/>
            <a:cxnLst/>
            <a:rect r="r" b="b" t="t" l="l"/>
            <a:pathLst>
              <a:path h="4114800" w="4335517">
                <a:moveTo>
                  <a:pt x="0" y="0"/>
                </a:moveTo>
                <a:lnTo>
                  <a:pt x="4335517" y="0"/>
                </a:lnTo>
                <a:lnTo>
                  <a:pt x="4335517"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7432782" y="4544162"/>
            <a:ext cx="4335517" cy="4114800"/>
          </a:xfrm>
          <a:custGeom>
            <a:avLst/>
            <a:gdLst/>
            <a:ahLst/>
            <a:cxnLst/>
            <a:rect r="r" b="b" t="t" l="l"/>
            <a:pathLst>
              <a:path h="4114800" w="4335517">
                <a:moveTo>
                  <a:pt x="0" y="0"/>
                </a:moveTo>
                <a:lnTo>
                  <a:pt x="4335517" y="0"/>
                </a:lnTo>
                <a:lnTo>
                  <a:pt x="4335517"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6" id="6"/>
          <p:cNvSpPr txBox="true"/>
          <p:nvPr/>
        </p:nvSpPr>
        <p:spPr>
          <a:xfrm rot="0">
            <a:off x="1815900" y="55763"/>
            <a:ext cx="14656200" cy="2345886"/>
          </a:xfrm>
          <a:prstGeom prst="rect">
            <a:avLst/>
          </a:prstGeom>
        </p:spPr>
        <p:txBody>
          <a:bodyPr anchor="t" rtlCol="false" tIns="0" lIns="0" bIns="0" rIns="0">
            <a:spAutoFit/>
          </a:bodyPr>
          <a:lstStyle/>
          <a:p>
            <a:pPr algn="ctr">
              <a:lnSpc>
                <a:spcPts val="9415"/>
              </a:lnSpc>
            </a:pPr>
            <a:r>
              <a:rPr lang="en-US" sz="6725">
                <a:solidFill>
                  <a:srgbClr val="00FFFF"/>
                </a:solidFill>
                <a:latin typeface="Zen Dots"/>
                <a:ea typeface="Zen Dots"/>
                <a:cs typeface="Zen Dots"/>
                <a:sym typeface="Zen Dots"/>
              </a:rPr>
              <a:t>K</a:t>
            </a:r>
            <a:r>
              <a:rPr lang="en-US" sz="6725">
                <a:solidFill>
                  <a:srgbClr val="00FFFF"/>
                </a:solidFill>
                <a:latin typeface="Zen Dots"/>
                <a:ea typeface="Zen Dots"/>
                <a:cs typeface="Zen Dots"/>
                <a:sym typeface="Zen Dots"/>
              </a:rPr>
              <a:t>EY DESIGN DECISIONS</a:t>
            </a:r>
          </a:p>
          <a:p>
            <a:pPr algn="ctr">
              <a:lnSpc>
                <a:spcPts val="9415"/>
              </a:lnSpc>
            </a:pPr>
          </a:p>
        </p:txBody>
      </p:sp>
      <p:sp>
        <p:nvSpPr>
          <p:cNvPr name="TextBox 7" id="7"/>
          <p:cNvSpPr txBox="true"/>
          <p:nvPr/>
        </p:nvSpPr>
        <p:spPr>
          <a:xfrm rot="0">
            <a:off x="1028683" y="1782229"/>
            <a:ext cx="15160449" cy="5419090"/>
          </a:xfrm>
          <a:prstGeom prst="rect">
            <a:avLst/>
          </a:prstGeom>
        </p:spPr>
        <p:txBody>
          <a:bodyPr anchor="t" rtlCol="false" tIns="0" lIns="0" bIns="0" rIns="0">
            <a:spAutoFit/>
          </a:bodyPr>
          <a:lstStyle/>
          <a:p>
            <a:pPr algn="l">
              <a:lnSpc>
                <a:spcPts val="4759"/>
              </a:lnSpc>
            </a:pPr>
            <a:r>
              <a:rPr lang="en-US" sz="3399" spc="6" b="true">
                <a:solidFill>
                  <a:srgbClr val="FFFFFF"/>
                </a:solidFill>
                <a:latin typeface="Poppins Bold"/>
                <a:ea typeface="Poppins Bold"/>
                <a:cs typeface="Poppins Bold"/>
                <a:sym typeface="Poppins Bold"/>
              </a:rPr>
              <a:t>Fault tolerance</a:t>
            </a:r>
          </a:p>
          <a:p>
            <a:pPr algn="l" marL="734059" indent="-367030" lvl="1">
              <a:lnSpc>
                <a:spcPts val="4759"/>
              </a:lnSpc>
              <a:buFont typeface="Arial"/>
              <a:buChar char="•"/>
            </a:pPr>
            <a:r>
              <a:rPr lang="en-US" sz="3399" spc="6">
                <a:solidFill>
                  <a:srgbClr val="FFFFFF"/>
                </a:solidFill>
                <a:latin typeface="Poppins"/>
                <a:ea typeface="Poppins"/>
                <a:cs typeface="Poppins"/>
                <a:sym typeface="Poppins"/>
              </a:rPr>
              <a:t>Kafka: topic replication factor 2 across 2 brokers</a:t>
            </a:r>
          </a:p>
          <a:p>
            <a:pPr algn="l" marL="734059" indent="-367030" lvl="1">
              <a:lnSpc>
                <a:spcPts val="4759"/>
              </a:lnSpc>
              <a:buFont typeface="Arial"/>
              <a:buChar char="•"/>
            </a:pPr>
            <a:r>
              <a:rPr lang="en-US" sz="3399" spc="6">
                <a:solidFill>
                  <a:srgbClr val="FFFFFF"/>
                </a:solidFill>
                <a:latin typeface="Poppins"/>
                <a:ea typeface="Poppins"/>
                <a:cs typeface="Poppins"/>
                <a:sym typeface="Poppins"/>
              </a:rPr>
              <a:t>Spark: checkp</a:t>
            </a:r>
            <a:r>
              <a:rPr lang="en-US" sz="3399" spc="6">
                <a:solidFill>
                  <a:srgbClr val="FFFFFF"/>
                </a:solidFill>
                <a:latin typeface="Poppins"/>
                <a:ea typeface="Poppins"/>
                <a:cs typeface="Poppins"/>
                <a:sym typeface="Poppins"/>
              </a:rPr>
              <a:t>ointing enabled, exactly-once semantics</a:t>
            </a:r>
          </a:p>
          <a:p>
            <a:pPr algn="l" marL="734059" indent="-367030" lvl="1">
              <a:lnSpc>
                <a:spcPts val="4759"/>
              </a:lnSpc>
              <a:buFont typeface="Arial"/>
              <a:buChar char="•"/>
            </a:pPr>
            <a:r>
              <a:rPr lang="en-US" sz="3399" spc="6">
                <a:solidFill>
                  <a:srgbClr val="FFFFFF"/>
                </a:solidFill>
                <a:latin typeface="Poppins"/>
                <a:ea typeface="Poppins"/>
                <a:cs typeface="Poppins"/>
                <a:sym typeface="Poppins"/>
              </a:rPr>
              <a:t>Hdfs: 3x replication across datanodes</a:t>
            </a:r>
          </a:p>
          <a:p>
            <a:pPr algn="l">
              <a:lnSpc>
                <a:spcPts val="4759"/>
              </a:lnSpc>
            </a:pPr>
            <a:r>
              <a:rPr lang="en-US" b="true" sz="3399" spc="6">
                <a:solidFill>
                  <a:srgbClr val="FFFFFF"/>
                </a:solidFill>
                <a:latin typeface="Poppins Bold"/>
                <a:ea typeface="Poppins Bold"/>
                <a:cs typeface="Poppins Bold"/>
                <a:sym typeface="Poppins Bold"/>
              </a:rPr>
              <a:t>Scalability</a:t>
            </a:r>
          </a:p>
          <a:p>
            <a:pPr algn="l" marL="734059" indent="-367030" lvl="1">
              <a:lnSpc>
                <a:spcPts val="4759"/>
              </a:lnSpc>
              <a:buFont typeface="Arial"/>
              <a:buChar char="•"/>
            </a:pPr>
            <a:r>
              <a:rPr lang="en-US" sz="3399" spc="6">
                <a:solidFill>
                  <a:srgbClr val="FFFFFF"/>
                </a:solidFill>
                <a:latin typeface="Poppins"/>
                <a:ea typeface="Poppins"/>
                <a:cs typeface="Poppins"/>
                <a:sym typeface="Poppins"/>
              </a:rPr>
              <a:t>Kafka partitions scale with producer throughput</a:t>
            </a:r>
          </a:p>
          <a:p>
            <a:pPr algn="l" marL="734059" indent="-367030" lvl="1">
              <a:lnSpc>
                <a:spcPts val="4759"/>
              </a:lnSpc>
              <a:buFont typeface="Arial"/>
              <a:buChar char="•"/>
            </a:pPr>
            <a:r>
              <a:rPr lang="en-US" sz="3399" spc="6">
                <a:solidFill>
                  <a:srgbClr val="FFFFFF"/>
                </a:solidFill>
                <a:latin typeface="Poppins"/>
                <a:ea typeface="Poppins"/>
                <a:cs typeface="Poppins"/>
                <a:sym typeface="Poppins"/>
              </a:rPr>
              <a:t>Spark dynamic allocation based on yarn resources</a:t>
            </a:r>
          </a:p>
          <a:p>
            <a:pPr algn="l" marL="734059" indent="-367030" lvl="1">
              <a:lnSpc>
                <a:spcPts val="4759"/>
              </a:lnSpc>
              <a:buFont typeface="Arial"/>
              <a:buChar char="•"/>
            </a:pPr>
            <a:r>
              <a:rPr lang="en-US" sz="3399" spc="6">
                <a:solidFill>
                  <a:srgbClr val="FFFFFF"/>
                </a:solidFill>
                <a:latin typeface="Poppins"/>
                <a:ea typeface="Poppins"/>
                <a:cs typeface="Poppins"/>
                <a:sym typeface="Poppins"/>
              </a:rPr>
              <a:t>Influxdb continuous queries for downsampling</a:t>
            </a:r>
          </a:p>
          <a:p>
            <a:pPr algn="l">
              <a:lnSpc>
                <a:spcPts val="4759"/>
              </a:lnSpc>
            </a:pP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010459"/>
        </a:solidFill>
      </p:bgPr>
    </p:bg>
    <p:spTree>
      <p:nvGrpSpPr>
        <p:cNvPr id="1" name=""/>
        <p:cNvGrpSpPr/>
        <p:nvPr/>
      </p:nvGrpSpPr>
      <p:grpSpPr>
        <a:xfrm>
          <a:off x="0" y="0"/>
          <a:ext cx="0" cy="0"/>
          <a:chOff x="0" y="0"/>
          <a:chExt cx="0" cy="0"/>
        </a:xfrm>
      </p:grpSpPr>
      <p:sp>
        <p:nvSpPr>
          <p:cNvPr name="AutoShape 2" id="2"/>
          <p:cNvSpPr/>
          <p:nvPr/>
        </p:nvSpPr>
        <p:spPr>
          <a:xfrm>
            <a:off x="1028683" y="9272587"/>
            <a:ext cx="16230600" cy="19050"/>
          </a:xfrm>
          <a:prstGeom prst="line">
            <a:avLst/>
          </a:prstGeom>
          <a:ln cap="flat" w="19050">
            <a:solidFill>
              <a:srgbClr val="FFFFFF"/>
            </a:solidFill>
            <a:prstDash val="solid"/>
            <a:headEnd type="none" len="sm" w="sm"/>
            <a:tailEnd type="none" len="sm" w="sm"/>
          </a:ln>
        </p:spPr>
      </p:sp>
      <p:sp>
        <p:nvSpPr>
          <p:cNvPr name="Freeform 3" id="3"/>
          <p:cNvSpPr/>
          <p:nvPr/>
        </p:nvSpPr>
        <p:spPr>
          <a:xfrm flipH="false" flipV="false" rot="0">
            <a:off x="1305129" y="2632943"/>
            <a:ext cx="6638939" cy="5262868"/>
          </a:xfrm>
          <a:custGeom>
            <a:avLst/>
            <a:gdLst/>
            <a:ahLst/>
            <a:cxnLst/>
            <a:rect r="r" b="b" t="t" l="l"/>
            <a:pathLst>
              <a:path h="5262868" w="6638939">
                <a:moveTo>
                  <a:pt x="0" y="0"/>
                </a:moveTo>
                <a:lnTo>
                  <a:pt x="6638939" y="0"/>
                </a:lnTo>
                <a:lnTo>
                  <a:pt x="6638939" y="5262868"/>
                </a:lnTo>
                <a:lnTo>
                  <a:pt x="0" y="5262868"/>
                </a:lnTo>
                <a:lnTo>
                  <a:pt x="0" y="0"/>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3306817" y="1295381"/>
            <a:ext cx="4335517" cy="4114800"/>
          </a:xfrm>
          <a:custGeom>
            <a:avLst/>
            <a:gdLst/>
            <a:ahLst/>
            <a:cxnLst/>
            <a:rect r="r" b="b" t="t" l="l"/>
            <a:pathLst>
              <a:path h="4114800" w="4335517">
                <a:moveTo>
                  <a:pt x="0" y="0"/>
                </a:moveTo>
                <a:lnTo>
                  <a:pt x="4335517" y="0"/>
                </a:lnTo>
                <a:lnTo>
                  <a:pt x="4335517"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7432782" y="4544162"/>
            <a:ext cx="4335517" cy="4114800"/>
          </a:xfrm>
          <a:custGeom>
            <a:avLst/>
            <a:gdLst/>
            <a:ahLst/>
            <a:cxnLst/>
            <a:rect r="r" b="b" t="t" l="l"/>
            <a:pathLst>
              <a:path h="4114800" w="4335517">
                <a:moveTo>
                  <a:pt x="0" y="0"/>
                </a:moveTo>
                <a:lnTo>
                  <a:pt x="4335517" y="0"/>
                </a:lnTo>
                <a:lnTo>
                  <a:pt x="4335517"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6" id="6"/>
          <p:cNvSpPr txBox="true"/>
          <p:nvPr/>
        </p:nvSpPr>
        <p:spPr>
          <a:xfrm rot="0">
            <a:off x="4624599" y="23083"/>
            <a:ext cx="7213835" cy="2203976"/>
          </a:xfrm>
          <a:prstGeom prst="rect">
            <a:avLst/>
          </a:prstGeom>
        </p:spPr>
        <p:txBody>
          <a:bodyPr anchor="t" rtlCol="false" tIns="0" lIns="0" bIns="0" rIns="0">
            <a:spAutoFit/>
          </a:bodyPr>
          <a:lstStyle/>
          <a:p>
            <a:pPr algn="ctr">
              <a:lnSpc>
                <a:spcPts val="8811"/>
              </a:lnSpc>
            </a:pPr>
            <a:r>
              <a:rPr lang="en-US" sz="6293">
                <a:solidFill>
                  <a:srgbClr val="00FFFF"/>
                </a:solidFill>
                <a:latin typeface="Zen Dots"/>
                <a:ea typeface="Zen Dots"/>
                <a:cs typeface="Zen Dots"/>
                <a:sym typeface="Zen Dots"/>
              </a:rPr>
              <a:t>CONCLUS</a:t>
            </a:r>
            <a:r>
              <a:rPr lang="en-US" sz="6293">
                <a:solidFill>
                  <a:srgbClr val="00FFFF"/>
                </a:solidFill>
                <a:latin typeface="Zen Dots"/>
                <a:ea typeface="Zen Dots"/>
                <a:cs typeface="Zen Dots"/>
                <a:sym typeface="Zen Dots"/>
              </a:rPr>
              <a:t>ION </a:t>
            </a:r>
          </a:p>
          <a:p>
            <a:pPr algn="ctr">
              <a:lnSpc>
                <a:spcPts val="8811"/>
              </a:lnSpc>
            </a:pPr>
          </a:p>
        </p:txBody>
      </p:sp>
      <p:sp>
        <p:nvSpPr>
          <p:cNvPr name="TextBox 7" id="7"/>
          <p:cNvSpPr txBox="true"/>
          <p:nvPr/>
        </p:nvSpPr>
        <p:spPr>
          <a:xfrm rot="0">
            <a:off x="962619" y="1592337"/>
            <a:ext cx="16362761" cy="7665963"/>
          </a:xfrm>
          <a:prstGeom prst="rect">
            <a:avLst/>
          </a:prstGeom>
        </p:spPr>
        <p:txBody>
          <a:bodyPr anchor="t" rtlCol="false" tIns="0" lIns="0" bIns="0" rIns="0">
            <a:spAutoFit/>
          </a:bodyPr>
          <a:lstStyle/>
          <a:p>
            <a:pPr algn="just" marL="476886" indent="-238443" lvl="1">
              <a:lnSpc>
                <a:spcPts val="3092"/>
              </a:lnSpc>
              <a:buFont typeface="Arial"/>
              <a:buChar char="•"/>
            </a:pPr>
            <a:r>
              <a:rPr lang="en-US" sz="2208" spc="4">
                <a:solidFill>
                  <a:srgbClr val="FFFFFF"/>
                </a:solidFill>
                <a:latin typeface="Poppins"/>
                <a:ea typeface="Poppins"/>
                <a:cs typeface="Poppins"/>
                <a:sym typeface="Poppins"/>
              </a:rPr>
              <a:t>This project successfully delivers an end-to-end, production-style data pipeline for real-time berlin weather analytics, demonstrating mastery of ingestion, storage, processing, and visualization components in a distributed environment. The system reliably captures live data from a public weather api, streams it through kafka, and persists it in hdfs using a medallion (bronze/silver/gold) architecture that separates raw, cleaned, and business-ready layers for robust analytics and future backfills.</a:t>
            </a:r>
          </a:p>
          <a:p>
            <a:pPr algn="just">
              <a:lnSpc>
                <a:spcPts val="3092"/>
              </a:lnSpc>
            </a:pPr>
          </a:p>
          <a:p>
            <a:pPr algn="just">
              <a:lnSpc>
                <a:spcPts val="3092"/>
              </a:lnSpc>
            </a:pPr>
          </a:p>
          <a:p>
            <a:pPr algn="just" marL="476886" indent="-238443" lvl="1">
              <a:lnSpc>
                <a:spcPts val="3092"/>
              </a:lnSpc>
              <a:buFont typeface="Arial"/>
              <a:buChar char="•"/>
            </a:pPr>
            <a:r>
              <a:rPr lang="en-US" sz="2208" spc="4">
                <a:solidFill>
                  <a:srgbClr val="FFFFFF"/>
                </a:solidFill>
                <a:latin typeface="Poppins"/>
                <a:ea typeface="Poppins"/>
                <a:cs typeface="Poppins"/>
                <a:sym typeface="Poppins"/>
              </a:rPr>
              <a:t>By integrating spark structured streaming and batch jobs, the pipeline performs schema enforcement, deduplication, and daily aggregations, turning noisy api events into high-quality features and kpis suitable for decision-making. The use of influxdb as a time-series database, combined with grafana dashboards, enables intuitive real-time and historical monitoring of key metrics such as temperature, humidity, pressure, and wind speed, highlighting the practical value of the architecture for operational observability.</a:t>
            </a:r>
          </a:p>
          <a:p>
            <a:pPr algn="just">
              <a:lnSpc>
                <a:spcPts val="3092"/>
              </a:lnSpc>
            </a:pPr>
          </a:p>
          <a:p>
            <a:pPr algn="just">
              <a:lnSpc>
                <a:spcPts val="3092"/>
              </a:lnSpc>
            </a:pPr>
          </a:p>
          <a:p>
            <a:pPr algn="just" marL="476886" indent="-238443" lvl="1">
              <a:lnSpc>
                <a:spcPts val="3092"/>
              </a:lnSpc>
              <a:buFont typeface="Arial"/>
              <a:buChar char="•"/>
            </a:pPr>
            <a:r>
              <a:rPr lang="en-US" sz="2208" spc="4">
                <a:solidFill>
                  <a:srgbClr val="FFFFFF"/>
                </a:solidFill>
                <a:latin typeface="Poppins"/>
                <a:ea typeface="Poppins"/>
                <a:cs typeface="Poppins"/>
                <a:sym typeface="Poppins"/>
              </a:rPr>
              <a:t>Finally, deploying the solution on a multi-node cluster with clearly defined master and worker roles (for hdfs, yarn, spark, kafka, influxdb, and grafana) shows that the design is not only conceptually sound but also mindful of distributed systems concerns like scalability, fault tolerance, and service separation. Overall, the project meets the stated academic requirements while providing a realistic blueprint for real-world streaming analytics on weather data.</a:t>
            </a:r>
          </a:p>
          <a:p>
            <a:pPr algn="just">
              <a:lnSpc>
                <a:spcPts val="3092"/>
              </a:lnSpc>
            </a:pPr>
          </a:p>
        </p:txBody>
      </p:sp>
    </p:spTree>
  </p:cSld>
  <p:clrMapOvr>
    <a:masterClrMapping/>
  </p:clrMapOvr>
</p:sld>
</file>

<file path=ppt/slides/slide18.xml><?xml version="1.0" encoding="utf-8"?>
<p:sld xmlns:p="http://schemas.openxmlformats.org/presentationml/2006/main" xmlns:a="http://schemas.openxmlformats.org/drawingml/2006/main">
  <p:cSld>
    <p:bg>
      <p:bgPr>
        <a:solidFill>
          <a:srgbClr val="010459"/>
        </a:solidFill>
      </p:bgPr>
    </p:bg>
    <p:spTree>
      <p:nvGrpSpPr>
        <p:cNvPr id="1" name=""/>
        <p:cNvGrpSpPr/>
        <p:nvPr/>
      </p:nvGrpSpPr>
      <p:grpSpPr>
        <a:xfrm>
          <a:off x="0" y="0"/>
          <a:ext cx="0" cy="0"/>
          <a:chOff x="0" y="0"/>
          <a:chExt cx="0" cy="0"/>
        </a:xfrm>
      </p:grpSpPr>
      <p:sp>
        <p:nvSpPr>
          <p:cNvPr name="TextBox 2" id="2"/>
          <p:cNvSpPr txBox="true"/>
          <p:nvPr/>
        </p:nvSpPr>
        <p:spPr>
          <a:xfrm rot="0">
            <a:off x="5353705" y="4453918"/>
            <a:ext cx="7580590" cy="1236288"/>
          </a:xfrm>
          <a:prstGeom prst="rect">
            <a:avLst/>
          </a:prstGeom>
        </p:spPr>
        <p:txBody>
          <a:bodyPr anchor="t" rtlCol="false" tIns="0" lIns="0" bIns="0" rIns="0">
            <a:spAutoFit/>
          </a:bodyPr>
          <a:lstStyle/>
          <a:p>
            <a:pPr algn="ctr">
              <a:lnSpc>
                <a:spcPts val="10083"/>
              </a:lnSpc>
              <a:spcBef>
                <a:spcPct val="0"/>
              </a:spcBef>
            </a:pPr>
            <a:r>
              <a:rPr lang="en-US" sz="7202">
                <a:solidFill>
                  <a:srgbClr val="FFFFFF"/>
                </a:solidFill>
                <a:latin typeface="Zen Dots"/>
                <a:ea typeface="Zen Dots"/>
                <a:cs typeface="Zen Dots"/>
                <a:sym typeface="Zen Dots"/>
              </a:rPr>
              <a:t>THANK YOU </a:t>
            </a:r>
          </a:p>
        </p:txBody>
      </p:sp>
    </p:spTree>
  </p:cSld>
  <p:clrMapOvr>
    <a:masterClrMapping/>
  </p:clrMapOvr>
</p:sld>
</file>

<file path=ppt/slides/slide2.xml><?xml version="1.0" encoding="utf-8"?>
<p:sld xmlns:p="http://schemas.openxmlformats.org/presentationml/2006/main" xmlns:a="http://schemas.openxmlformats.org/drawingml/2006/main">
  <p:cSld>
    <p:bg>
      <p:bgPr>
        <a:solidFill>
          <a:srgbClr val="000640"/>
        </a:solidFill>
      </p:bgPr>
    </p:bg>
    <p:spTree>
      <p:nvGrpSpPr>
        <p:cNvPr id="1" name=""/>
        <p:cNvGrpSpPr/>
        <p:nvPr/>
      </p:nvGrpSpPr>
      <p:grpSpPr>
        <a:xfrm>
          <a:off x="0" y="0"/>
          <a:ext cx="0" cy="0"/>
          <a:chOff x="0" y="0"/>
          <a:chExt cx="0" cy="0"/>
        </a:xfrm>
      </p:grpSpPr>
      <p:sp>
        <p:nvSpPr>
          <p:cNvPr name="TextBox 2" id="2"/>
          <p:cNvSpPr txBox="true"/>
          <p:nvPr/>
        </p:nvSpPr>
        <p:spPr>
          <a:xfrm rot="0">
            <a:off x="1028700" y="125862"/>
            <a:ext cx="15764699" cy="2424751"/>
          </a:xfrm>
          <a:prstGeom prst="rect">
            <a:avLst/>
          </a:prstGeom>
        </p:spPr>
        <p:txBody>
          <a:bodyPr anchor="t" rtlCol="false" tIns="0" lIns="0" bIns="0" rIns="0">
            <a:spAutoFit/>
          </a:bodyPr>
          <a:lstStyle/>
          <a:p>
            <a:pPr algn="ctr">
              <a:lnSpc>
                <a:spcPts val="9710"/>
              </a:lnSpc>
            </a:pPr>
            <a:r>
              <a:rPr lang="en-US" sz="6936">
                <a:solidFill>
                  <a:srgbClr val="00FFFF"/>
                </a:solidFill>
                <a:latin typeface="Zen Dots"/>
                <a:ea typeface="Zen Dots"/>
                <a:cs typeface="Zen Dots"/>
                <a:sym typeface="Zen Dots"/>
              </a:rPr>
              <a:t>PROJ</a:t>
            </a:r>
            <a:r>
              <a:rPr lang="en-US" sz="6936">
                <a:solidFill>
                  <a:srgbClr val="00FFFF"/>
                </a:solidFill>
                <a:latin typeface="Zen Dots"/>
                <a:ea typeface="Zen Dots"/>
                <a:cs typeface="Zen Dots"/>
                <a:sym typeface="Zen Dots"/>
              </a:rPr>
              <a:t>ECT OVERVIEW</a:t>
            </a:r>
          </a:p>
          <a:p>
            <a:pPr algn="ctr">
              <a:lnSpc>
                <a:spcPts val="9710"/>
              </a:lnSpc>
            </a:pPr>
          </a:p>
        </p:txBody>
      </p:sp>
      <p:sp>
        <p:nvSpPr>
          <p:cNvPr name="TextBox 3" id="3"/>
          <p:cNvSpPr txBox="true"/>
          <p:nvPr/>
        </p:nvSpPr>
        <p:spPr>
          <a:xfrm rot="0">
            <a:off x="734400" y="1599010"/>
            <a:ext cx="17553600" cy="6993730"/>
          </a:xfrm>
          <a:prstGeom prst="rect">
            <a:avLst/>
          </a:prstGeom>
        </p:spPr>
        <p:txBody>
          <a:bodyPr anchor="t" rtlCol="false" tIns="0" lIns="0" bIns="0" rIns="0">
            <a:spAutoFit/>
          </a:bodyPr>
          <a:lstStyle/>
          <a:p>
            <a:pPr algn="l">
              <a:lnSpc>
                <a:spcPts val="4256"/>
              </a:lnSpc>
            </a:pPr>
            <a:r>
              <a:rPr lang="en-US" sz="3040" spc="6">
                <a:solidFill>
                  <a:srgbClr val="FFFFFF"/>
                </a:solidFill>
                <a:latin typeface="Poppins"/>
                <a:ea typeface="Poppins"/>
                <a:cs typeface="Poppins"/>
                <a:sym typeface="Poppins"/>
              </a:rPr>
              <a:t>This project implements an end‑to‑end big data pipeline that ingests real‑time weather data for berlin from the open-meteo “current weather data” api and processes it using a medallion (raw(bronze)/silver/gold) architecture on a distributed hadoop/spark cluster. The pipeline lands raw data in hdfs, cleans and aggregates it with spark, stores time‑series metrics in influxdb, and visualizes them on a grafana dashboard for near real‑time monitoring.</a:t>
            </a:r>
          </a:p>
          <a:p>
            <a:pPr algn="l">
              <a:lnSpc>
                <a:spcPts val="4256"/>
              </a:lnSpc>
            </a:pPr>
          </a:p>
          <a:p>
            <a:pPr algn="l">
              <a:lnSpc>
                <a:spcPts val="4256"/>
              </a:lnSpc>
            </a:pPr>
            <a:r>
              <a:rPr lang="en-US" sz="3040" spc="6">
                <a:solidFill>
                  <a:srgbClr val="FFFFFF"/>
                </a:solidFill>
                <a:latin typeface="Poppins"/>
                <a:ea typeface="Poppins"/>
                <a:cs typeface="Poppins"/>
                <a:sym typeface="Poppins"/>
              </a:rPr>
              <a:t>The main objectives are:</a:t>
            </a:r>
          </a:p>
          <a:p>
            <a:pPr algn="l">
              <a:lnSpc>
                <a:spcPts val="4256"/>
              </a:lnSpc>
            </a:pPr>
            <a:r>
              <a:rPr lang="en-US" sz="3040" spc="6">
                <a:solidFill>
                  <a:srgbClr val="FFFFFF"/>
                </a:solidFill>
                <a:latin typeface="Poppins"/>
                <a:ea typeface="Poppins"/>
                <a:cs typeface="Poppins"/>
                <a:sym typeface="Poppins"/>
              </a:rPr>
              <a:t>Ingest live api data into kafka and persist it reliably in a data lake (hdfs).</a:t>
            </a:r>
          </a:p>
          <a:p>
            <a:pPr algn="l">
              <a:lnSpc>
                <a:spcPts val="4256"/>
              </a:lnSpc>
            </a:pPr>
            <a:r>
              <a:rPr lang="en-US" sz="3040" spc="6">
                <a:solidFill>
                  <a:srgbClr val="FFFFFF"/>
                </a:solidFill>
                <a:latin typeface="Poppins"/>
                <a:ea typeface="Poppins"/>
                <a:cs typeface="Poppins"/>
                <a:sym typeface="Poppins"/>
              </a:rPr>
              <a:t>Build raw(bronze)/silver/gold layers for reproducible analytics and daily weather summaries.</a:t>
            </a:r>
          </a:p>
          <a:p>
            <a:pPr algn="l">
              <a:lnSpc>
                <a:spcPts val="4256"/>
              </a:lnSpc>
            </a:pPr>
            <a:r>
              <a:rPr lang="en-US" sz="3040" spc="6">
                <a:solidFill>
                  <a:srgbClr val="FFFFFF"/>
                </a:solidFill>
                <a:latin typeface="Poppins"/>
                <a:ea typeface="Poppins"/>
                <a:cs typeface="Poppins"/>
                <a:sym typeface="Poppins"/>
              </a:rPr>
              <a:t>Expose berlin weather kpis through influxdb and grafana for time‑series analysis.</a:t>
            </a:r>
          </a:p>
          <a:p>
            <a:pPr algn="l">
              <a:lnSpc>
                <a:spcPts val="4256"/>
              </a:lnSpc>
            </a:pP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10459"/>
        </a:solidFill>
      </p:bgPr>
    </p:bg>
    <p:spTree>
      <p:nvGrpSpPr>
        <p:cNvPr id="1" name=""/>
        <p:cNvGrpSpPr/>
        <p:nvPr/>
      </p:nvGrpSpPr>
      <p:grpSpPr>
        <a:xfrm>
          <a:off x="0" y="0"/>
          <a:ext cx="0" cy="0"/>
          <a:chOff x="0" y="0"/>
          <a:chExt cx="0" cy="0"/>
        </a:xfrm>
      </p:grpSpPr>
      <p:sp>
        <p:nvSpPr>
          <p:cNvPr name="AutoShape 2" id="2"/>
          <p:cNvSpPr/>
          <p:nvPr/>
        </p:nvSpPr>
        <p:spPr>
          <a:xfrm>
            <a:off x="1028683" y="9272587"/>
            <a:ext cx="16230600" cy="19050"/>
          </a:xfrm>
          <a:prstGeom prst="line">
            <a:avLst/>
          </a:prstGeom>
          <a:ln cap="flat" w="19050">
            <a:solidFill>
              <a:srgbClr val="FFFFFF"/>
            </a:solidFill>
            <a:prstDash val="solid"/>
            <a:headEnd type="none" len="sm" w="sm"/>
            <a:tailEnd type="none" len="sm" w="sm"/>
          </a:ln>
        </p:spPr>
      </p:sp>
      <p:sp>
        <p:nvSpPr>
          <p:cNvPr name="Freeform 3" id="3"/>
          <p:cNvSpPr/>
          <p:nvPr/>
        </p:nvSpPr>
        <p:spPr>
          <a:xfrm flipH="false" flipV="false" rot="0">
            <a:off x="1305129" y="2632943"/>
            <a:ext cx="6638939" cy="5262868"/>
          </a:xfrm>
          <a:custGeom>
            <a:avLst/>
            <a:gdLst/>
            <a:ahLst/>
            <a:cxnLst/>
            <a:rect r="r" b="b" t="t" l="l"/>
            <a:pathLst>
              <a:path h="5262868" w="6638939">
                <a:moveTo>
                  <a:pt x="0" y="0"/>
                </a:moveTo>
                <a:lnTo>
                  <a:pt x="6638939" y="0"/>
                </a:lnTo>
                <a:lnTo>
                  <a:pt x="6638939" y="5262868"/>
                </a:lnTo>
                <a:lnTo>
                  <a:pt x="0" y="5262868"/>
                </a:lnTo>
                <a:lnTo>
                  <a:pt x="0" y="0"/>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3306817" y="1295381"/>
            <a:ext cx="4335517" cy="4114800"/>
          </a:xfrm>
          <a:custGeom>
            <a:avLst/>
            <a:gdLst/>
            <a:ahLst/>
            <a:cxnLst/>
            <a:rect r="r" b="b" t="t" l="l"/>
            <a:pathLst>
              <a:path h="4114800" w="4335517">
                <a:moveTo>
                  <a:pt x="0" y="0"/>
                </a:moveTo>
                <a:lnTo>
                  <a:pt x="4335517" y="0"/>
                </a:lnTo>
                <a:lnTo>
                  <a:pt x="4335517"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7432782" y="4544162"/>
            <a:ext cx="4335517" cy="4114800"/>
          </a:xfrm>
          <a:custGeom>
            <a:avLst/>
            <a:gdLst/>
            <a:ahLst/>
            <a:cxnLst/>
            <a:rect r="r" b="b" t="t" l="l"/>
            <a:pathLst>
              <a:path h="4114800" w="4335517">
                <a:moveTo>
                  <a:pt x="0" y="0"/>
                </a:moveTo>
                <a:lnTo>
                  <a:pt x="4335517" y="0"/>
                </a:lnTo>
                <a:lnTo>
                  <a:pt x="4335517"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6" id="6"/>
          <p:cNvSpPr txBox="true"/>
          <p:nvPr/>
        </p:nvSpPr>
        <p:spPr>
          <a:xfrm rot="0">
            <a:off x="149387" y="184847"/>
            <a:ext cx="17989225" cy="2286208"/>
          </a:xfrm>
          <a:prstGeom prst="rect">
            <a:avLst/>
          </a:prstGeom>
        </p:spPr>
        <p:txBody>
          <a:bodyPr anchor="t" rtlCol="false" tIns="0" lIns="0" bIns="0" rIns="0">
            <a:spAutoFit/>
          </a:bodyPr>
          <a:lstStyle/>
          <a:p>
            <a:pPr algn="ctr">
              <a:lnSpc>
                <a:spcPts val="9169"/>
              </a:lnSpc>
            </a:pPr>
            <a:r>
              <a:rPr lang="en-US" sz="6549">
                <a:solidFill>
                  <a:srgbClr val="00FFFF"/>
                </a:solidFill>
                <a:latin typeface="Zen Dots"/>
                <a:ea typeface="Zen Dots"/>
                <a:cs typeface="Zen Dots"/>
                <a:sym typeface="Zen Dots"/>
              </a:rPr>
              <a:t>PROJECT OBJ</a:t>
            </a:r>
            <a:r>
              <a:rPr lang="en-US" sz="6549">
                <a:solidFill>
                  <a:srgbClr val="00FFFF"/>
                </a:solidFill>
                <a:latin typeface="Zen Dots"/>
                <a:ea typeface="Zen Dots"/>
                <a:cs typeface="Zen Dots"/>
                <a:sym typeface="Zen Dots"/>
              </a:rPr>
              <a:t>ECTIVES &amp; SCOPE</a:t>
            </a:r>
          </a:p>
          <a:p>
            <a:pPr algn="ctr">
              <a:lnSpc>
                <a:spcPts val="9169"/>
              </a:lnSpc>
            </a:pPr>
          </a:p>
        </p:txBody>
      </p:sp>
      <p:sp>
        <p:nvSpPr>
          <p:cNvPr name="TextBox 7" id="7"/>
          <p:cNvSpPr txBox="true"/>
          <p:nvPr/>
        </p:nvSpPr>
        <p:spPr>
          <a:xfrm rot="0">
            <a:off x="796307" y="1428179"/>
            <a:ext cx="5825371" cy="901700"/>
          </a:xfrm>
          <a:prstGeom prst="rect">
            <a:avLst/>
          </a:prstGeom>
        </p:spPr>
        <p:txBody>
          <a:bodyPr anchor="t" rtlCol="false" tIns="0" lIns="0" bIns="0" rIns="0">
            <a:spAutoFit/>
          </a:bodyPr>
          <a:lstStyle/>
          <a:p>
            <a:pPr algn="ctr">
              <a:lnSpc>
                <a:spcPts val="7000"/>
              </a:lnSpc>
            </a:pPr>
            <a:r>
              <a:rPr lang="en-US" b="true" sz="5000" spc="10">
                <a:solidFill>
                  <a:srgbClr val="FFFFFF"/>
                </a:solidFill>
                <a:latin typeface="Poppins Bold"/>
                <a:ea typeface="Poppins Bold"/>
                <a:cs typeface="Poppins Bold"/>
                <a:sym typeface="Poppins Bold"/>
              </a:rPr>
              <a:t>B</a:t>
            </a:r>
            <a:r>
              <a:rPr lang="en-US" b="true" sz="5000" spc="10">
                <a:solidFill>
                  <a:srgbClr val="FFFFFF"/>
                </a:solidFill>
                <a:latin typeface="Poppins Bold"/>
                <a:ea typeface="Poppins Bold"/>
                <a:cs typeface="Poppins Bold"/>
                <a:sym typeface="Poppins Bold"/>
              </a:rPr>
              <a:t>usiness Problem</a:t>
            </a:r>
          </a:p>
        </p:txBody>
      </p:sp>
      <p:sp>
        <p:nvSpPr>
          <p:cNvPr name="TextBox 8" id="8"/>
          <p:cNvSpPr txBox="true"/>
          <p:nvPr/>
        </p:nvSpPr>
        <p:spPr>
          <a:xfrm rot="0">
            <a:off x="449911" y="2528168"/>
            <a:ext cx="16982871" cy="7219315"/>
          </a:xfrm>
          <a:prstGeom prst="rect">
            <a:avLst/>
          </a:prstGeom>
        </p:spPr>
        <p:txBody>
          <a:bodyPr anchor="t" rtlCol="false" tIns="0" lIns="0" bIns="0" rIns="0">
            <a:spAutoFit/>
          </a:bodyPr>
          <a:lstStyle/>
          <a:p>
            <a:pPr algn="l" marL="734059" indent="-367030" lvl="1">
              <a:lnSpc>
                <a:spcPts val="4759"/>
              </a:lnSpc>
              <a:buAutoNum type="arabicPeriod" startAt="1"/>
            </a:pPr>
            <a:r>
              <a:rPr lang="en-US" sz="3399" spc="6">
                <a:solidFill>
                  <a:srgbClr val="FFFFFF"/>
                </a:solidFill>
                <a:latin typeface="Poppins"/>
                <a:ea typeface="Poppins"/>
                <a:cs typeface="Poppins"/>
                <a:sym typeface="Poppins"/>
              </a:rPr>
              <a:t>Fragmented Data Sources: Weather data scattered across multiple vendor APIs, manual reports, and internal sensors with inconsistent formats and availability.</a:t>
            </a:r>
          </a:p>
          <a:p>
            <a:pPr algn="l" marL="734059" indent="-367030" lvl="1">
              <a:lnSpc>
                <a:spcPts val="4759"/>
              </a:lnSpc>
              <a:buAutoNum type="arabicPeriod" startAt="1"/>
            </a:pPr>
            <a:r>
              <a:rPr lang="en-US" sz="3399" spc="6">
                <a:solidFill>
                  <a:srgbClr val="FFFFFF"/>
                </a:solidFill>
                <a:latin typeface="Poppins"/>
                <a:ea typeface="Poppins"/>
                <a:cs typeface="Poppins"/>
                <a:sym typeface="Poppins"/>
              </a:rPr>
              <a:t>Delayed Insights: Lack of unified streaming pipel</a:t>
            </a:r>
            <a:r>
              <a:rPr lang="en-US" sz="3399" spc="6">
                <a:solidFill>
                  <a:srgbClr val="FFFFFF"/>
                </a:solidFill>
                <a:latin typeface="Poppins"/>
                <a:ea typeface="Poppins"/>
                <a:cs typeface="Poppins"/>
                <a:sym typeface="Poppins"/>
              </a:rPr>
              <a:t>ine causes 15-60 minute delays in actionable weather intelligence reaching operations teams.</a:t>
            </a:r>
          </a:p>
          <a:p>
            <a:pPr algn="l" marL="734059" indent="-367030" lvl="1">
              <a:lnSpc>
                <a:spcPts val="4759"/>
              </a:lnSpc>
              <a:buAutoNum type="arabicPeriod" startAt="1"/>
            </a:pPr>
            <a:r>
              <a:rPr lang="en-US" sz="3399" spc="6">
                <a:solidFill>
                  <a:srgbClr val="FFFFFF"/>
                </a:solidFill>
                <a:latin typeface="Poppins"/>
                <a:ea typeface="Poppins"/>
                <a:cs typeface="Poppins"/>
                <a:sym typeface="Poppins"/>
              </a:rPr>
              <a:t>No Historical Analytics: Impossible to correlate past weather events with service costs, response times, or infrastructure damage patterns.</a:t>
            </a:r>
          </a:p>
          <a:p>
            <a:pPr algn="l" marL="734059" indent="-367030" lvl="1">
              <a:lnSpc>
                <a:spcPts val="4759"/>
              </a:lnSpc>
              <a:buAutoNum type="arabicPeriod" startAt="1"/>
            </a:pPr>
            <a:r>
              <a:rPr lang="en-US" sz="3399" spc="6">
                <a:solidFill>
                  <a:srgbClr val="FFFFFF"/>
                </a:solidFill>
                <a:latin typeface="Poppins"/>
                <a:ea typeface="Poppins"/>
                <a:cs typeface="Poppins"/>
                <a:sym typeface="Poppins"/>
              </a:rPr>
              <a:t>Siloed V</a:t>
            </a:r>
            <a:r>
              <a:rPr lang="en-US" sz="3399" spc="6">
                <a:solidFill>
                  <a:srgbClr val="FFFFFF"/>
                </a:solidFill>
                <a:latin typeface="Poppins"/>
                <a:ea typeface="Poppins"/>
                <a:cs typeface="Poppins"/>
                <a:sym typeface="Poppins"/>
              </a:rPr>
              <a:t>isualizati</a:t>
            </a:r>
            <a:r>
              <a:rPr lang="en-US" sz="3399" spc="6">
                <a:solidFill>
                  <a:srgbClr val="FFFFFF"/>
                </a:solidFill>
                <a:latin typeface="Poppins"/>
                <a:ea typeface="Poppins"/>
                <a:cs typeface="Poppins"/>
                <a:sym typeface="Poppins"/>
              </a:rPr>
              <a:t>on: Operations teams use separate Excel sheets, static reports, and vendor portals – no single source of truth dashboard.</a:t>
            </a:r>
          </a:p>
          <a:p>
            <a:pPr algn="l" marL="734059" indent="-367030" lvl="1">
              <a:lnSpc>
                <a:spcPts val="4759"/>
              </a:lnSpc>
              <a:buAutoNum type="arabicPeriod" startAt="1"/>
            </a:pPr>
            <a:r>
              <a:rPr lang="en-US" sz="3399" spc="6">
                <a:solidFill>
                  <a:srgbClr val="FFFFFF"/>
                </a:solidFill>
                <a:latin typeface="Poppins"/>
                <a:ea typeface="Poppins"/>
                <a:cs typeface="Poppins"/>
                <a:sym typeface="Poppins"/>
              </a:rPr>
              <a:t>Scalability Issues: Manual processes cannot handle increased data volume from additional sensors or multi-city expansion.</a:t>
            </a:r>
          </a:p>
          <a:p>
            <a:pPr algn="l">
              <a:lnSpc>
                <a:spcPts val="4759"/>
              </a:lnSpc>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10459"/>
        </a:solidFill>
      </p:bgPr>
    </p:bg>
    <p:spTree>
      <p:nvGrpSpPr>
        <p:cNvPr id="1" name=""/>
        <p:cNvGrpSpPr/>
        <p:nvPr/>
      </p:nvGrpSpPr>
      <p:grpSpPr>
        <a:xfrm>
          <a:off x="0" y="0"/>
          <a:ext cx="0" cy="0"/>
          <a:chOff x="0" y="0"/>
          <a:chExt cx="0" cy="0"/>
        </a:xfrm>
      </p:grpSpPr>
      <p:sp>
        <p:nvSpPr>
          <p:cNvPr name="AutoShape 2" id="2"/>
          <p:cNvSpPr/>
          <p:nvPr/>
        </p:nvSpPr>
        <p:spPr>
          <a:xfrm>
            <a:off x="1028683" y="9272587"/>
            <a:ext cx="16230600" cy="19050"/>
          </a:xfrm>
          <a:prstGeom prst="line">
            <a:avLst/>
          </a:prstGeom>
          <a:ln cap="flat" w="19050">
            <a:solidFill>
              <a:srgbClr val="FFFFFF"/>
            </a:solidFill>
            <a:prstDash val="solid"/>
            <a:headEnd type="none" len="sm" w="sm"/>
            <a:tailEnd type="none" len="sm" w="sm"/>
          </a:ln>
        </p:spPr>
      </p:sp>
      <p:sp>
        <p:nvSpPr>
          <p:cNvPr name="Freeform 3" id="3"/>
          <p:cNvSpPr/>
          <p:nvPr/>
        </p:nvSpPr>
        <p:spPr>
          <a:xfrm flipH="false" flipV="false" rot="0">
            <a:off x="1305129" y="2632943"/>
            <a:ext cx="6638939" cy="5262868"/>
          </a:xfrm>
          <a:custGeom>
            <a:avLst/>
            <a:gdLst/>
            <a:ahLst/>
            <a:cxnLst/>
            <a:rect r="r" b="b" t="t" l="l"/>
            <a:pathLst>
              <a:path h="5262868" w="6638939">
                <a:moveTo>
                  <a:pt x="0" y="0"/>
                </a:moveTo>
                <a:lnTo>
                  <a:pt x="6638939" y="0"/>
                </a:lnTo>
                <a:lnTo>
                  <a:pt x="6638939" y="5262868"/>
                </a:lnTo>
                <a:lnTo>
                  <a:pt x="0" y="5262868"/>
                </a:lnTo>
                <a:lnTo>
                  <a:pt x="0" y="0"/>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3306817" y="1295381"/>
            <a:ext cx="4335517" cy="4114800"/>
          </a:xfrm>
          <a:custGeom>
            <a:avLst/>
            <a:gdLst/>
            <a:ahLst/>
            <a:cxnLst/>
            <a:rect r="r" b="b" t="t" l="l"/>
            <a:pathLst>
              <a:path h="4114800" w="4335517">
                <a:moveTo>
                  <a:pt x="0" y="0"/>
                </a:moveTo>
                <a:lnTo>
                  <a:pt x="4335517" y="0"/>
                </a:lnTo>
                <a:lnTo>
                  <a:pt x="4335517"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7432782" y="4544162"/>
            <a:ext cx="4335517" cy="4114800"/>
          </a:xfrm>
          <a:custGeom>
            <a:avLst/>
            <a:gdLst/>
            <a:ahLst/>
            <a:cxnLst/>
            <a:rect r="r" b="b" t="t" l="l"/>
            <a:pathLst>
              <a:path h="4114800" w="4335517">
                <a:moveTo>
                  <a:pt x="0" y="0"/>
                </a:moveTo>
                <a:lnTo>
                  <a:pt x="4335517" y="0"/>
                </a:lnTo>
                <a:lnTo>
                  <a:pt x="4335517"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5476954" y="1314431"/>
            <a:ext cx="6272873" cy="7755149"/>
          </a:xfrm>
          <a:custGeom>
            <a:avLst/>
            <a:gdLst/>
            <a:ahLst/>
            <a:cxnLst/>
            <a:rect r="r" b="b" t="t" l="l"/>
            <a:pathLst>
              <a:path h="7755149" w="6272873">
                <a:moveTo>
                  <a:pt x="0" y="0"/>
                </a:moveTo>
                <a:lnTo>
                  <a:pt x="6272873" y="0"/>
                </a:lnTo>
                <a:lnTo>
                  <a:pt x="6272873" y="7755149"/>
                </a:lnTo>
                <a:lnTo>
                  <a:pt x="0" y="7755149"/>
                </a:lnTo>
                <a:lnTo>
                  <a:pt x="0" y="0"/>
                </a:lnTo>
                <a:close/>
              </a:path>
            </a:pathLst>
          </a:custGeom>
          <a:blipFill>
            <a:blip r:embed="rId6"/>
            <a:stretch>
              <a:fillRect l="0" t="-5194" r="0" b="-14859"/>
            </a:stretch>
          </a:blipFill>
        </p:spPr>
      </p:sp>
      <p:sp>
        <p:nvSpPr>
          <p:cNvPr name="TextBox 7" id="7"/>
          <p:cNvSpPr txBox="true"/>
          <p:nvPr/>
        </p:nvSpPr>
        <p:spPr>
          <a:xfrm rot="0">
            <a:off x="1305129" y="100057"/>
            <a:ext cx="14826615" cy="1195324"/>
          </a:xfrm>
          <a:prstGeom prst="rect">
            <a:avLst/>
          </a:prstGeom>
        </p:spPr>
        <p:txBody>
          <a:bodyPr anchor="t" rtlCol="false" tIns="0" lIns="0" bIns="0" rIns="0">
            <a:spAutoFit/>
          </a:bodyPr>
          <a:lstStyle/>
          <a:p>
            <a:pPr algn="ctr">
              <a:lnSpc>
                <a:spcPts val="9715"/>
              </a:lnSpc>
            </a:pPr>
            <a:r>
              <a:rPr lang="en-US" sz="6939">
                <a:solidFill>
                  <a:srgbClr val="00FFFF"/>
                </a:solidFill>
                <a:latin typeface="Zen Dots"/>
                <a:ea typeface="Zen Dots"/>
                <a:cs typeface="Zen Dots"/>
                <a:sym typeface="Zen Dots"/>
              </a:rPr>
              <a:t>ARCHITECTURE DIAGRAM</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10459"/>
        </a:solidFill>
      </p:bgPr>
    </p:bg>
    <p:spTree>
      <p:nvGrpSpPr>
        <p:cNvPr id="1" name=""/>
        <p:cNvGrpSpPr/>
        <p:nvPr/>
      </p:nvGrpSpPr>
      <p:grpSpPr>
        <a:xfrm>
          <a:off x="0" y="0"/>
          <a:ext cx="0" cy="0"/>
          <a:chOff x="0" y="0"/>
          <a:chExt cx="0" cy="0"/>
        </a:xfrm>
      </p:grpSpPr>
      <p:sp>
        <p:nvSpPr>
          <p:cNvPr name="AutoShape 2" id="2"/>
          <p:cNvSpPr/>
          <p:nvPr/>
        </p:nvSpPr>
        <p:spPr>
          <a:xfrm>
            <a:off x="1028683" y="9272587"/>
            <a:ext cx="16230600" cy="19050"/>
          </a:xfrm>
          <a:prstGeom prst="line">
            <a:avLst/>
          </a:prstGeom>
          <a:ln cap="flat" w="19050">
            <a:solidFill>
              <a:srgbClr val="FFFFFF"/>
            </a:solidFill>
            <a:prstDash val="solid"/>
            <a:headEnd type="none" len="sm" w="sm"/>
            <a:tailEnd type="none" len="sm" w="sm"/>
          </a:ln>
        </p:spPr>
      </p:sp>
      <p:sp>
        <p:nvSpPr>
          <p:cNvPr name="Freeform 3" id="3"/>
          <p:cNvSpPr/>
          <p:nvPr/>
        </p:nvSpPr>
        <p:spPr>
          <a:xfrm flipH="false" flipV="false" rot="0">
            <a:off x="1305129" y="2632943"/>
            <a:ext cx="6638939" cy="5262868"/>
          </a:xfrm>
          <a:custGeom>
            <a:avLst/>
            <a:gdLst/>
            <a:ahLst/>
            <a:cxnLst/>
            <a:rect r="r" b="b" t="t" l="l"/>
            <a:pathLst>
              <a:path h="5262868" w="6638939">
                <a:moveTo>
                  <a:pt x="0" y="0"/>
                </a:moveTo>
                <a:lnTo>
                  <a:pt x="6638939" y="0"/>
                </a:lnTo>
                <a:lnTo>
                  <a:pt x="6638939" y="5262868"/>
                </a:lnTo>
                <a:lnTo>
                  <a:pt x="0" y="5262868"/>
                </a:lnTo>
                <a:lnTo>
                  <a:pt x="0" y="0"/>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3306817" y="1295381"/>
            <a:ext cx="4335517" cy="4114800"/>
          </a:xfrm>
          <a:custGeom>
            <a:avLst/>
            <a:gdLst/>
            <a:ahLst/>
            <a:cxnLst/>
            <a:rect r="r" b="b" t="t" l="l"/>
            <a:pathLst>
              <a:path h="4114800" w="4335517">
                <a:moveTo>
                  <a:pt x="0" y="0"/>
                </a:moveTo>
                <a:lnTo>
                  <a:pt x="4335517" y="0"/>
                </a:lnTo>
                <a:lnTo>
                  <a:pt x="4335517"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7432782" y="4544162"/>
            <a:ext cx="4335517" cy="4114800"/>
          </a:xfrm>
          <a:custGeom>
            <a:avLst/>
            <a:gdLst/>
            <a:ahLst/>
            <a:cxnLst/>
            <a:rect r="r" b="b" t="t" l="l"/>
            <a:pathLst>
              <a:path h="4114800" w="4335517">
                <a:moveTo>
                  <a:pt x="0" y="0"/>
                </a:moveTo>
                <a:lnTo>
                  <a:pt x="4335517" y="0"/>
                </a:lnTo>
                <a:lnTo>
                  <a:pt x="4335517"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6" id="6"/>
          <p:cNvSpPr txBox="true"/>
          <p:nvPr/>
        </p:nvSpPr>
        <p:spPr>
          <a:xfrm rot="0">
            <a:off x="929504" y="28329"/>
            <a:ext cx="16329779" cy="2400753"/>
          </a:xfrm>
          <a:prstGeom prst="rect">
            <a:avLst/>
          </a:prstGeom>
        </p:spPr>
        <p:txBody>
          <a:bodyPr anchor="t" rtlCol="false" tIns="0" lIns="0" bIns="0" rIns="0">
            <a:spAutoFit/>
          </a:bodyPr>
          <a:lstStyle/>
          <a:p>
            <a:pPr algn="ctr">
              <a:lnSpc>
                <a:spcPts val="9657"/>
              </a:lnSpc>
            </a:pPr>
            <a:r>
              <a:rPr lang="en-US" sz="6898">
                <a:solidFill>
                  <a:srgbClr val="00FFFF"/>
                </a:solidFill>
                <a:latin typeface="Zen Dots"/>
                <a:ea typeface="Zen Dots"/>
                <a:cs typeface="Zen Dots"/>
                <a:sym typeface="Zen Dots"/>
              </a:rPr>
              <a:t>T</a:t>
            </a:r>
            <a:r>
              <a:rPr lang="en-US" sz="6898">
                <a:solidFill>
                  <a:srgbClr val="00FFFF"/>
                </a:solidFill>
                <a:latin typeface="Zen Dots"/>
                <a:ea typeface="Zen Dots"/>
                <a:cs typeface="Zen Dots"/>
                <a:sym typeface="Zen Dots"/>
              </a:rPr>
              <a:t>ECHNICAL REQUIREMENTS</a:t>
            </a:r>
          </a:p>
          <a:p>
            <a:pPr algn="ctr">
              <a:lnSpc>
                <a:spcPts val="9657"/>
              </a:lnSpc>
            </a:pPr>
          </a:p>
        </p:txBody>
      </p:sp>
      <p:sp>
        <p:nvSpPr>
          <p:cNvPr name="TextBox 7" id="7"/>
          <p:cNvSpPr txBox="true"/>
          <p:nvPr/>
        </p:nvSpPr>
        <p:spPr>
          <a:xfrm rot="0">
            <a:off x="564101" y="1898147"/>
            <a:ext cx="17060585" cy="2418715"/>
          </a:xfrm>
          <a:prstGeom prst="rect">
            <a:avLst/>
          </a:prstGeom>
        </p:spPr>
        <p:txBody>
          <a:bodyPr anchor="t" rtlCol="false" tIns="0" lIns="0" bIns="0" rIns="0">
            <a:spAutoFit/>
          </a:bodyPr>
          <a:lstStyle/>
          <a:p>
            <a:pPr algn="ctr">
              <a:lnSpc>
                <a:spcPts val="4759"/>
              </a:lnSpc>
            </a:pPr>
            <a:r>
              <a:rPr lang="en-US" sz="3399" spc="6">
                <a:solidFill>
                  <a:srgbClr val="FFFFFF"/>
                </a:solidFill>
                <a:latin typeface="Poppins"/>
                <a:ea typeface="Poppins"/>
                <a:cs typeface="Poppins"/>
                <a:sym typeface="Poppins"/>
              </a:rPr>
              <a:t>Live api ingestion → kafka → hdfs data lake → spark → influxdb tsdb → grafana</a:t>
            </a:r>
          </a:p>
          <a:p>
            <a:pPr algn="ctr">
              <a:lnSpc>
                <a:spcPts val="4759"/>
              </a:lnSpc>
            </a:pPr>
            <a:r>
              <a:rPr lang="en-US" sz="3399" spc="6">
                <a:solidFill>
                  <a:srgbClr val="FFFFFF"/>
                </a:solidFill>
                <a:latin typeface="Poppins"/>
                <a:ea typeface="Poppins"/>
                <a:cs typeface="Poppins"/>
                <a:sym typeface="Poppins"/>
              </a:rPr>
              <a:t>Multi-node distributed depl</a:t>
            </a:r>
            <a:r>
              <a:rPr lang="en-US" sz="3399" spc="6">
                <a:solidFill>
                  <a:srgbClr val="FFFFFF"/>
                </a:solidFill>
                <a:latin typeface="Poppins"/>
                <a:ea typeface="Poppins"/>
                <a:cs typeface="Poppins"/>
                <a:sym typeface="Poppins"/>
              </a:rPr>
              <a:t>oyment (hdfs, spark, kafka, influxdb, grafana)</a:t>
            </a:r>
          </a:p>
          <a:p>
            <a:pPr algn="ctr">
              <a:lnSpc>
                <a:spcPts val="4759"/>
              </a:lnSpc>
            </a:pPr>
            <a:r>
              <a:rPr lang="en-US" sz="3399" spc="6">
                <a:solidFill>
                  <a:srgbClr val="FFFFFF"/>
                </a:solidFill>
                <a:latin typeface="Poppins"/>
                <a:ea typeface="Poppins"/>
                <a:cs typeface="Poppins"/>
                <a:sym typeface="Poppins"/>
              </a:rPr>
              <a:t>Exactly-once processing with fault tolerance</a:t>
            </a:r>
          </a:p>
          <a:p>
            <a:pPr algn="ctr">
              <a:lnSpc>
                <a:spcPts val="4759"/>
              </a:lnSpc>
            </a:pPr>
          </a:p>
        </p:txBody>
      </p:sp>
      <p:sp>
        <p:nvSpPr>
          <p:cNvPr name="TextBox 8" id="8"/>
          <p:cNvSpPr txBox="true"/>
          <p:nvPr/>
        </p:nvSpPr>
        <p:spPr>
          <a:xfrm rot="0">
            <a:off x="1376124" y="4541075"/>
            <a:ext cx="6392942" cy="2519297"/>
          </a:xfrm>
          <a:prstGeom prst="rect">
            <a:avLst/>
          </a:prstGeom>
        </p:spPr>
        <p:txBody>
          <a:bodyPr anchor="t" rtlCol="false" tIns="0" lIns="0" bIns="0" rIns="0">
            <a:spAutoFit/>
          </a:bodyPr>
          <a:lstStyle/>
          <a:p>
            <a:pPr algn="l">
              <a:lnSpc>
                <a:spcPts val="5236"/>
              </a:lnSpc>
              <a:spcBef>
                <a:spcPct val="0"/>
              </a:spcBef>
            </a:pPr>
            <a:r>
              <a:rPr lang="en-US" sz="3740" u="sng">
                <a:solidFill>
                  <a:srgbClr val="FFFFFF"/>
                </a:solidFill>
                <a:latin typeface="Zen Dots"/>
                <a:ea typeface="Zen Dots"/>
                <a:cs typeface="Zen Dots"/>
                <a:sym typeface="Zen Dots"/>
              </a:rPr>
              <a:t>Network C</a:t>
            </a:r>
            <a:r>
              <a:rPr lang="en-US" sz="3740" u="sng">
                <a:solidFill>
                  <a:srgbClr val="FFFFFF"/>
                </a:solidFill>
                <a:latin typeface="Zen Dots"/>
                <a:ea typeface="Zen Dots"/>
                <a:cs typeface="Zen Dots"/>
                <a:sym typeface="Zen Dots"/>
              </a:rPr>
              <a:t>onnectivity</a:t>
            </a:r>
          </a:p>
          <a:p>
            <a:pPr algn="l">
              <a:lnSpc>
                <a:spcPts val="3696"/>
              </a:lnSpc>
              <a:spcBef>
                <a:spcPct val="0"/>
              </a:spcBef>
            </a:pPr>
            <a:r>
              <a:rPr lang="en-US" sz="2640">
                <a:solidFill>
                  <a:srgbClr val="FFFFFF"/>
                </a:solidFill>
                <a:latin typeface="Poppins"/>
                <a:ea typeface="Poppins"/>
                <a:cs typeface="Poppins"/>
                <a:sym typeface="Poppins"/>
              </a:rPr>
              <a:t>Grafana: 3000 </a:t>
            </a:r>
          </a:p>
          <a:p>
            <a:pPr algn="l">
              <a:lnSpc>
                <a:spcPts val="3696"/>
              </a:lnSpc>
              <a:spcBef>
                <a:spcPct val="0"/>
              </a:spcBef>
            </a:pPr>
            <a:r>
              <a:rPr lang="en-US" sz="2640">
                <a:solidFill>
                  <a:srgbClr val="FFFFFF"/>
                </a:solidFill>
                <a:latin typeface="Poppins"/>
                <a:ea typeface="Poppins"/>
                <a:cs typeface="Poppins"/>
                <a:sym typeface="Poppins"/>
              </a:rPr>
              <a:t>InfluxDB:8086 </a:t>
            </a:r>
          </a:p>
          <a:p>
            <a:pPr algn="l">
              <a:lnSpc>
                <a:spcPts val="3696"/>
              </a:lnSpc>
              <a:spcBef>
                <a:spcPct val="0"/>
              </a:spcBef>
            </a:pPr>
            <a:r>
              <a:rPr lang="en-US" sz="2640">
                <a:solidFill>
                  <a:srgbClr val="FFFFFF"/>
                </a:solidFill>
                <a:latin typeface="Poppins"/>
                <a:ea typeface="Poppins"/>
                <a:cs typeface="Poppins"/>
                <a:sym typeface="Poppins"/>
              </a:rPr>
              <a:t>Kafka: Brokers 9092</a:t>
            </a:r>
          </a:p>
          <a:p>
            <a:pPr algn="l">
              <a:lnSpc>
                <a:spcPts val="3696"/>
              </a:lnSpc>
              <a:spcBef>
                <a:spcPct val="0"/>
              </a:spcBef>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10459"/>
        </a:solidFill>
      </p:bgPr>
    </p:bg>
    <p:spTree>
      <p:nvGrpSpPr>
        <p:cNvPr id="1" name=""/>
        <p:cNvGrpSpPr/>
        <p:nvPr/>
      </p:nvGrpSpPr>
      <p:grpSpPr>
        <a:xfrm>
          <a:off x="0" y="0"/>
          <a:ext cx="0" cy="0"/>
          <a:chOff x="0" y="0"/>
          <a:chExt cx="0" cy="0"/>
        </a:xfrm>
      </p:grpSpPr>
      <p:sp>
        <p:nvSpPr>
          <p:cNvPr name="AutoShape 2" id="2"/>
          <p:cNvSpPr/>
          <p:nvPr/>
        </p:nvSpPr>
        <p:spPr>
          <a:xfrm>
            <a:off x="1028683" y="9272587"/>
            <a:ext cx="16230600" cy="19050"/>
          </a:xfrm>
          <a:prstGeom prst="line">
            <a:avLst/>
          </a:prstGeom>
          <a:ln cap="flat" w="19050">
            <a:solidFill>
              <a:srgbClr val="FFFFFF"/>
            </a:solidFill>
            <a:prstDash val="solid"/>
            <a:headEnd type="none" len="sm" w="sm"/>
            <a:tailEnd type="none" len="sm" w="sm"/>
          </a:ln>
        </p:spPr>
      </p:sp>
      <p:sp>
        <p:nvSpPr>
          <p:cNvPr name="Freeform 3" id="3"/>
          <p:cNvSpPr/>
          <p:nvPr/>
        </p:nvSpPr>
        <p:spPr>
          <a:xfrm flipH="false" flipV="false" rot="0">
            <a:off x="1305129" y="2632943"/>
            <a:ext cx="6638939" cy="5262868"/>
          </a:xfrm>
          <a:custGeom>
            <a:avLst/>
            <a:gdLst/>
            <a:ahLst/>
            <a:cxnLst/>
            <a:rect r="r" b="b" t="t" l="l"/>
            <a:pathLst>
              <a:path h="5262868" w="6638939">
                <a:moveTo>
                  <a:pt x="0" y="0"/>
                </a:moveTo>
                <a:lnTo>
                  <a:pt x="6638939" y="0"/>
                </a:lnTo>
                <a:lnTo>
                  <a:pt x="6638939" y="5262868"/>
                </a:lnTo>
                <a:lnTo>
                  <a:pt x="0" y="5262868"/>
                </a:lnTo>
                <a:lnTo>
                  <a:pt x="0" y="0"/>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3306817" y="1295381"/>
            <a:ext cx="4335517" cy="4114800"/>
          </a:xfrm>
          <a:custGeom>
            <a:avLst/>
            <a:gdLst/>
            <a:ahLst/>
            <a:cxnLst/>
            <a:rect r="r" b="b" t="t" l="l"/>
            <a:pathLst>
              <a:path h="4114800" w="4335517">
                <a:moveTo>
                  <a:pt x="0" y="0"/>
                </a:moveTo>
                <a:lnTo>
                  <a:pt x="4335517" y="0"/>
                </a:lnTo>
                <a:lnTo>
                  <a:pt x="4335517"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7432782" y="4544162"/>
            <a:ext cx="4335517" cy="4114800"/>
          </a:xfrm>
          <a:custGeom>
            <a:avLst/>
            <a:gdLst/>
            <a:ahLst/>
            <a:cxnLst/>
            <a:rect r="r" b="b" t="t" l="l"/>
            <a:pathLst>
              <a:path h="4114800" w="4335517">
                <a:moveTo>
                  <a:pt x="0" y="0"/>
                </a:moveTo>
                <a:lnTo>
                  <a:pt x="4335517" y="0"/>
                </a:lnTo>
                <a:lnTo>
                  <a:pt x="4335517"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6" id="6"/>
          <p:cNvSpPr txBox="true"/>
          <p:nvPr/>
        </p:nvSpPr>
        <p:spPr>
          <a:xfrm rot="0">
            <a:off x="4331137" y="359600"/>
            <a:ext cx="8546306" cy="1195324"/>
          </a:xfrm>
          <a:prstGeom prst="rect">
            <a:avLst/>
          </a:prstGeom>
        </p:spPr>
        <p:txBody>
          <a:bodyPr anchor="t" rtlCol="false" tIns="0" lIns="0" bIns="0" rIns="0">
            <a:spAutoFit/>
          </a:bodyPr>
          <a:lstStyle/>
          <a:p>
            <a:pPr algn="ctr">
              <a:lnSpc>
                <a:spcPts val="9715"/>
              </a:lnSpc>
            </a:pPr>
            <a:r>
              <a:rPr lang="en-US" sz="6939">
                <a:solidFill>
                  <a:srgbClr val="00FFFF"/>
                </a:solidFill>
                <a:latin typeface="Zen Dots"/>
                <a:ea typeface="Zen Dots"/>
                <a:cs typeface="Zen Dots"/>
                <a:sym typeface="Zen Dots"/>
              </a:rPr>
              <a:t>D</a:t>
            </a:r>
            <a:r>
              <a:rPr lang="en-US" sz="6939">
                <a:solidFill>
                  <a:srgbClr val="00FFFF"/>
                </a:solidFill>
                <a:latin typeface="Zen Dots"/>
                <a:ea typeface="Zen Dots"/>
                <a:cs typeface="Zen Dots"/>
                <a:sym typeface="Zen Dots"/>
              </a:rPr>
              <a:t>ATA SOURCE</a:t>
            </a:r>
          </a:p>
        </p:txBody>
      </p:sp>
      <p:sp>
        <p:nvSpPr>
          <p:cNvPr name="TextBox 7" id="7"/>
          <p:cNvSpPr txBox="true"/>
          <p:nvPr/>
        </p:nvSpPr>
        <p:spPr>
          <a:xfrm rot="0">
            <a:off x="480967" y="1966143"/>
            <a:ext cx="10490480" cy="6278514"/>
          </a:xfrm>
          <a:prstGeom prst="rect">
            <a:avLst/>
          </a:prstGeom>
        </p:spPr>
        <p:txBody>
          <a:bodyPr anchor="t" rtlCol="false" tIns="0" lIns="0" bIns="0" rIns="0">
            <a:spAutoFit/>
          </a:bodyPr>
          <a:lstStyle/>
          <a:p>
            <a:pPr algn="l" marL="553654" indent="-276827" lvl="1">
              <a:lnSpc>
                <a:spcPts val="3590"/>
              </a:lnSpc>
              <a:buFont typeface="Arial"/>
              <a:buChar char="•"/>
            </a:pPr>
            <a:r>
              <a:rPr lang="en-US" sz="2564" spc="5">
                <a:solidFill>
                  <a:srgbClr val="FFFFFF"/>
                </a:solidFill>
                <a:latin typeface="Poppins"/>
                <a:ea typeface="Poppins"/>
                <a:cs typeface="Poppins"/>
                <a:sym typeface="Poppins"/>
              </a:rPr>
              <a:t>The pipeline uses the open-meteo current weather data api to fetch live measurements for berlin. The api is called via https with parameters specifying location and units</a:t>
            </a:r>
          </a:p>
          <a:p>
            <a:pPr algn="l">
              <a:lnSpc>
                <a:spcPts val="3590"/>
              </a:lnSpc>
            </a:pPr>
            <a:r>
              <a:rPr lang="en-US" sz="2564" spc="5">
                <a:solidFill>
                  <a:srgbClr val="FFFFFF"/>
                </a:solidFill>
                <a:latin typeface="Poppins"/>
                <a:ea typeface="Poppins"/>
                <a:cs typeface="Poppins"/>
                <a:sym typeface="Poppins"/>
              </a:rPr>
              <a:t>       </a:t>
            </a:r>
            <a:r>
              <a:rPr lang="en-US" sz="2564" spc="5" u="sng">
                <a:solidFill>
                  <a:srgbClr val="FFFFFF"/>
                </a:solidFill>
                <a:latin typeface="Poppins"/>
                <a:ea typeface="Poppins"/>
                <a:cs typeface="Poppins"/>
                <a:sym typeface="Poppins"/>
                <a:hlinkClick r:id="rId6" tooltip="https://api.open-meteo.com/v1/forecast?latitude=52.52&amp;longitude=13.41&amp;current=temperature_2m,wind_speed_10m&amp;hourly=temperature_2m,relative_humidity_2m,wind_speed_10m"/>
              </a:rPr>
              <a:t>https://api.open-meteo.com/v1/forecast?latitude=52.52&amp;longitude=13.41&amp;current=temperature_2m,wind_speed_10m&amp;hourly=temperature_2m,relative_humidity_2m,wind_speed_10m</a:t>
            </a:r>
          </a:p>
          <a:p>
            <a:pPr algn="l" marL="553654" indent="-276827" lvl="1">
              <a:lnSpc>
                <a:spcPts val="3590"/>
              </a:lnSpc>
              <a:buFont typeface="Arial"/>
              <a:buChar char="•"/>
            </a:pPr>
            <a:r>
              <a:rPr lang="en-US" sz="2564" spc="5" u="sng">
                <a:solidFill>
                  <a:srgbClr val="FFFFFF"/>
                </a:solidFill>
                <a:latin typeface="Poppins"/>
                <a:ea typeface="Poppins"/>
                <a:cs typeface="Poppins"/>
                <a:sym typeface="Poppins"/>
              </a:rPr>
              <a:t>The json payload contains:</a:t>
            </a:r>
          </a:p>
          <a:p>
            <a:pPr algn="l" marL="553654" indent="-276827" lvl="1">
              <a:lnSpc>
                <a:spcPts val="3590"/>
              </a:lnSpc>
              <a:buAutoNum type="arabicPeriod" startAt="1"/>
            </a:pPr>
            <a:r>
              <a:rPr lang="en-US" sz="2564" spc="5" u="sng">
                <a:solidFill>
                  <a:srgbClr val="FFFFFF"/>
                </a:solidFill>
                <a:latin typeface="Poppins"/>
                <a:ea typeface="Poppins"/>
                <a:cs typeface="Poppins"/>
                <a:sym typeface="Poppins"/>
              </a:rPr>
              <a:t>Location: coord.lat, coord.lon, name (city name).</a:t>
            </a:r>
          </a:p>
          <a:p>
            <a:pPr algn="l" marL="553654" indent="-276827" lvl="1">
              <a:lnSpc>
                <a:spcPts val="3590"/>
              </a:lnSpc>
              <a:buAutoNum type="arabicPeriod" startAt="1"/>
            </a:pPr>
            <a:r>
              <a:rPr lang="en-US" sz="2564" spc="5" u="sng">
                <a:solidFill>
                  <a:srgbClr val="FFFFFF"/>
                </a:solidFill>
                <a:latin typeface="Poppins"/>
                <a:ea typeface="Poppins"/>
                <a:cs typeface="Poppins"/>
                <a:sym typeface="Poppins"/>
              </a:rPr>
              <a:t>Core weather metrics: main.temp, main.humidity, main.pressure, wind.speed, clouds.all, weather[0].description, and timestamp dt in unix utc.</a:t>
            </a:r>
          </a:p>
          <a:p>
            <a:pPr algn="l">
              <a:lnSpc>
                <a:spcPts val="3590"/>
              </a:lnSpc>
            </a:pPr>
          </a:p>
          <a:p>
            <a:pPr algn="l">
              <a:lnSpc>
                <a:spcPts val="3590"/>
              </a:lnSpc>
            </a:pPr>
          </a:p>
        </p:txBody>
      </p:sp>
      <p:sp>
        <p:nvSpPr>
          <p:cNvPr name="TextBox 8" id="8"/>
          <p:cNvSpPr txBox="true"/>
          <p:nvPr/>
        </p:nvSpPr>
        <p:spPr>
          <a:xfrm rot="0">
            <a:off x="11677802" y="1786006"/>
            <a:ext cx="6304981" cy="6872956"/>
          </a:xfrm>
          <a:prstGeom prst="rect">
            <a:avLst/>
          </a:prstGeom>
        </p:spPr>
        <p:txBody>
          <a:bodyPr anchor="t" rtlCol="false" tIns="0" lIns="0" bIns="0" rIns="0">
            <a:spAutoFit/>
          </a:bodyPr>
          <a:lstStyle/>
          <a:p>
            <a:pPr algn="l">
              <a:lnSpc>
                <a:spcPts val="2850"/>
              </a:lnSpc>
            </a:pPr>
            <a:r>
              <a:rPr lang="en-US" sz="2036">
                <a:solidFill>
                  <a:srgbClr val="FFFFFF"/>
                </a:solidFill>
                <a:latin typeface="Zen Dots"/>
                <a:ea typeface="Zen Dots"/>
                <a:cs typeface="Zen Dots"/>
                <a:sym typeface="Zen Dots"/>
              </a:rPr>
              <a:t>{</a:t>
            </a:r>
          </a:p>
          <a:p>
            <a:pPr algn="l">
              <a:lnSpc>
                <a:spcPts val="2850"/>
              </a:lnSpc>
            </a:pPr>
            <a:r>
              <a:rPr lang="en-US" sz="2036">
                <a:solidFill>
                  <a:srgbClr val="FFFFFF"/>
                </a:solidFill>
                <a:latin typeface="Zen Dots"/>
                <a:ea typeface="Zen Dots"/>
                <a:cs typeface="Zen Dots"/>
                <a:sym typeface="Zen Dots"/>
              </a:rPr>
              <a:t> ...</a:t>
            </a:r>
          </a:p>
          <a:p>
            <a:pPr algn="l">
              <a:lnSpc>
                <a:spcPts val="2850"/>
              </a:lnSpc>
              <a:spcBef>
                <a:spcPct val="0"/>
              </a:spcBef>
            </a:pPr>
            <a:r>
              <a:rPr lang="en-US" sz="2036">
                <a:solidFill>
                  <a:srgbClr val="FFFFFF"/>
                </a:solidFill>
                <a:latin typeface="Zen Dots"/>
                <a:ea typeface="Zen Dots"/>
                <a:cs typeface="Zen Dots"/>
                <a:sym typeface="Zen Dots"/>
              </a:rPr>
              <a:t>"c</a:t>
            </a:r>
            <a:r>
              <a:rPr lang="en-US" sz="2036">
                <a:solidFill>
                  <a:srgbClr val="FFFFFF"/>
                </a:solidFill>
                <a:latin typeface="Zen Dots"/>
                <a:ea typeface="Zen Dots"/>
                <a:cs typeface="Zen Dots"/>
                <a:sym typeface="Zen Dots"/>
              </a:rPr>
              <a:t>URRENT": {</a:t>
            </a:r>
          </a:p>
          <a:p>
            <a:pPr algn="l">
              <a:lnSpc>
                <a:spcPts val="2850"/>
              </a:lnSpc>
              <a:spcBef>
                <a:spcPct val="0"/>
              </a:spcBef>
            </a:pPr>
            <a:r>
              <a:rPr lang="en-US" sz="2036">
                <a:solidFill>
                  <a:srgbClr val="FFFFFF"/>
                </a:solidFill>
                <a:latin typeface="Zen Dots"/>
                <a:ea typeface="Zen Dots"/>
                <a:cs typeface="Zen Dots"/>
                <a:sym typeface="Zen Dots"/>
              </a:rPr>
              <a:t>"TIME": "2022-01-01T15:00",</a:t>
            </a:r>
          </a:p>
          <a:p>
            <a:pPr algn="l">
              <a:lnSpc>
                <a:spcPts val="2850"/>
              </a:lnSpc>
              <a:spcBef>
                <a:spcPct val="0"/>
              </a:spcBef>
            </a:pPr>
            <a:r>
              <a:rPr lang="en-US" sz="2036">
                <a:solidFill>
                  <a:srgbClr val="FFFFFF"/>
                </a:solidFill>
                <a:latin typeface="Zen Dots"/>
                <a:ea typeface="Zen Dots"/>
                <a:cs typeface="Zen Dots"/>
                <a:sym typeface="Zen Dots"/>
              </a:rPr>
              <a:t>"TEMPERATURE_2M": 2.4,</a:t>
            </a:r>
          </a:p>
          <a:p>
            <a:pPr algn="l">
              <a:lnSpc>
                <a:spcPts val="2850"/>
              </a:lnSpc>
              <a:spcBef>
                <a:spcPct val="0"/>
              </a:spcBef>
            </a:pPr>
            <a:r>
              <a:rPr lang="en-US" sz="2036">
                <a:solidFill>
                  <a:srgbClr val="FFFFFF"/>
                </a:solidFill>
                <a:latin typeface="Zen Dots"/>
                <a:ea typeface="Zen Dots"/>
                <a:cs typeface="Zen Dots"/>
                <a:sym typeface="Zen Dots"/>
              </a:rPr>
              <a:t>"WIND_SPEED_10M": 11.9,</a:t>
            </a:r>
          </a:p>
          <a:p>
            <a:pPr algn="l">
              <a:lnSpc>
                <a:spcPts val="2850"/>
              </a:lnSpc>
              <a:spcBef>
                <a:spcPct val="0"/>
              </a:spcBef>
            </a:pPr>
            <a:r>
              <a:rPr lang="en-US" sz="2036">
                <a:solidFill>
                  <a:srgbClr val="FFFFFF"/>
                </a:solidFill>
                <a:latin typeface="Zen Dots"/>
                <a:ea typeface="Zen Dots"/>
                <a:cs typeface="Zen Dots"/>
                <a:sym typeface="Zen Dots"/>
              </a:rPr>
              <a:t> },</a:t>
            </a:r>
          </a:p>
          <a:p>
            <a:pPr algn="l">
              <a:lnSpc>
                <a:spcPts val="2850"/>
              </a:lnSpc>
              <a:spcBef>
                <a:spcPct val="0"/>
              </a:spcBef>
            </a:pPr>
            <a:r>
              <a:rPr lang="en-US" sz="2036">
                <a:solidFill>
                  <a:srgbClr val="FFFFFF"/>
                </a:solidFill>
                <a:latin typeface="Zen Dots"/>
                <a:ea typeface="Zen Dots"/>
                <a:cs typeface="Zen Dots"/>
                <a:sym typeface="Zen Dots"/>
              </a:rPr>
              <a:t>"HOURLY": {</a:t>
            </a:r>
          </a:p>
          <a:p>
            <a:pPr algn="l">
              <a:lnSpc>
                <a:spcPts val="2850"/>
              </a:lnSpc>
              <a:spcBef>
                <a:spcPct val="0"/>
              </a:spcBef>
            </a:pPr>
            <a:r>
              <a:rPr lang="en-US" sz="2036">
                <a:solidFill>
                  <a:srgbClr val="FFFFFF"/>
                </a:solidFill>
                <a:latin typeface="Zen Dots"/>
                <a:ea typeface="Zen Dots"/>
                <a:cs typeface="Zen Dots"/>
                <a:sym typeface="Zen Dots"/>
              </a:rPr>
              <a:t>"TIME": ["2022-07-01T00:00","2022-07-01T01:00", ...],</a:t>
            </a:r>
          </a:p>
          <a:p>
            <a:pPr algn="l">
              <a:lnSpc>
                <a:spcPts val="2850"/>
              </a:lnSpc>
              <a:spcBef>
                <a:spcPct val="0"/>
              </a:spcBef>
            </a:pPr>
            <a:r>
              <a:rPr lang="en-US" sz="2036">
                <a:solidFill>
                  <a:srgbClr val="FFFFFF"/>
                </a:solidFill>
                <a:latin typeface="Zen Dots"/>
                <a:ea typeface="Zen Dots"/>
                <a:cs typeface="Zen Dots"/>
                <a:sym typeface="Zen Dots"/>
              </a:rPr>
              <a:t>"WIND_SPEED_10M": [3.16,3.02,3.3,3.14,3.2,2.95, ...],</a:t>
            </a:r>
          </a:p>
          <a:p>
            <a:pPr algn="l">
              <a:lnSpc>
                <a:spcPts val="2850"/>
              </a:lnSpc>
              <a:spcBef>
                <a:spcPct val="0"/>
              </a:spcBef>
            </a:pPr>
            <a:r>
              <a:rPr lang="en-US" sz="2036">
                <a:solidFill>
                  <a:srgbClr val="FFFFFF"/>
                </a:solidFill>
                <a:latin typeface="Zen Dots"/>
                <a:ea typeface="Zen Dots"/>
                <a:cs typeface="Zen Dots"/>
                <a:sym typeface="Zen Dots"/>
              </a:rPr>
              <a:t>"TEMPERATURE_2M": [13.7,13.3,12.8,12.3,11.8, ...],</a:t>
            </a:r>
          </a:p>
          <a:p>
            <a:pPr algn="l">
              <a:lnSpc>
                <a:spcPts val="2850"/>
              </a:lnSpc>
              <a:spcBef>
                <a:spcPct val="0"/>
              </a:spcBef>
            </a:pPr>
            <a:r>
              <a:rPr lang="en-US" sz="2036">
                <a:solidFill>
                  <a:srgbClr val="FFFFFF"/>
                </a:solidFill>
                <a:latin typeface="Zen Dots"/>
                <a:ea typeface="Zen Dots"/>
                <a:cs typeface="Zen Dots"/>
                <a:sym typeface="Zen Dots"/>
              </a:rPr>
              <a:t>"RELATIVE_HUMIDITY_2M": [82,83,86,85,88,88,84,76, ...],</a:t>
            </a:r>
          </a:p>
          <a:p>
            <a:pPr algn="l">
              <a:lnSpc>
                <a:spcPts val="2850"/>
              </a:lnSpc>
              <a:spcBef>
                <a:spcPct val="0"/>
              </a:spcBef>
            </a:pPr>
            <a:r>
              <a:rPr lang="en-US" sz="2036">
                <a:solidFill>
                  <a:srgbClr val="FFFFFF"/>
                </a:solidFill>
                <a:latin typeface="Zen Dots"/>
                <a:ea typeface="Zen Dots"/>
                <a:cs typeface="Zen Dots"/>
                <a:sym typeface="Zen Dots"/>
              </a:rPr>
              <a:t> }</a:t>
            </a:r>
          </a:p>
          <a:p>
            <a:pPr algn="l">
              <a:lnSpc>
                <a:spcPts val="2850"/>
              </a:lnSpc>
              <a:spcBef>
                <a:spcPct val="0"/>
              </a:spcBef>
            </a:pPr>
            <a:r>
              <a:rPr lang="en-US" sz="2036">
                <a:solidFill>
                  <a:srgbClr val="FFFFFF"/>
                </a:solidFill>
                <a:latin typeface="Zen Dots"/>
                <a:ea typeface="Zen Dots"/>
                <a:cs typeface="Zen Dots"/>
                <a:sym typeface="Zen Dots"/>
              </a:rPr>
              <a:t>}</a:t>
            </a:r>
          </a:p>
          <a:p>
            <a:pPr algn="l">
              <a:lnSpc>
                <a:spcPts val="2850"/>
              </a:lnSpc>
              <a:spcBef>
                <a:spcPct val="0"/>
              </a:spcBef>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10459"/>
        </a:solidFill>
      </p:bgPr>
    </p:bg>
    <p:spTree>
      <p:nvGrpSpPr>
        <p:cNvPr id="1" name=""/>
        <p:cNvGrpSpPr/>
        <p:nvPr/>
      </p:nvGrpSpPr>
      <p:grpSpPr>
        <a:xfrm>
          <a:off x="0" y="0"/>
          <a:ext cx="0" cy="0"/>
          <a:chOff x="0" y="0"/>
          <a:chExt cx="0" cy="0"/>
        </a:xfrm>
      </p:grpSpPr>
      <p:sp>
        <p:nvSpPr>
          <p:cNvPr name="AutoShape 2" id="2"/>
          <p:cNvSpPr/>
          <p:nvPr/>
        </p:nvSpPr>
        <p:spPr>
          <a:xfrm>
            <a:off x="1028683" y="9272587"/>
            <a:ext cx="16230600" cy="19050"/>
          </a:xfrm>
          <a:prstGeom prst="line">
            <a:avLst/>
          </a:prstGeom>
          <a:ln cap="flat" w="19050">
            <a:solidFill>
              <a:srgbClr val="FFFFFF"/>
            </a:solidFill>
            <a:prstDash val="solid"/>
            <a:headEnd type="none" len="sm" w="sm"/>
            <a:tailEnd type="none" len="sm" w="sm"/>
          </a:ln>
        </p:spPr>
      </p:sp>
      <p:sp>
        <p:nvSpPr>
          <p:cNvPr name="Freeform 3" id="3"/>
          <p:cNvSpPr/>
          <p:nvPr/>
        </p:nvSpPr>
        <p:spPr>
          <a:xfrm flipH="false" flipV="false" rot="0">
            <a:off x="1305129" y="2632943"/>
            <a:ext cx="6638939" cy="5262868"/>
          </a:xfrm>
          <a:custGeom>
            <a:avLst/>
            <a:gdLst/>
            <a:ahLst/>
            <a:cxnLst/>
            <a:rect r="r" b="b" t="t" l="l"/>
            <a:pathLst>
              <a:path h="5262868" w="6638939">
                <a:moveTo>
                  <a:pt x="0" y="0"/>
                </a:moveTo>
                <a:lnTo>
                  <a:pt x="6638939" y="0"/>
                </a:lnTo>
                <a:lnTo>
                  <a:pt x="6638939" y="5262868"/>
                </a:lnTo>
                <a:lnTo>
                  <a:pt x="0" y="5262868"/>
                </a:lnTo>
                <a:lnTo>
                  <a:pt x="0" y="0"/>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3306817" y="1295381"/>
            <a:ext cx="4335517" cy="4114800"/>
          </a:xfrm>
          <a:custGeom>
            <a:avLst/>
            <a:gdLst/>
            <a:ahLst/>
            <a:cxnLst/>
            <a:rect r="r" b="b" t="t" l="l"/>
            <a:pathLst>
              <a:path h="4114800" w="4335517">
                <a:moveTo>
                  <a:pt x="0" y="0"/>
                </a:moveTo>
                <a:lnTo>
                  <a:pt x="4335517" y="0"/>
                </a:lnTo>
                <a:lnTo>
                  <a:pt x="4335517"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7432782" y="4544162"/>
            <a:ext cx="4335517" cy="4114800"/>
          </a:xfrm>
          <a:custGeom>
            <a:avLst/>
            <a:gdLst/>
            <a:ahLst/>
            <a:cxnLst/>
            <a:rect r="r" b="b" t="t" l="l"/>
            <a:pathLst>
              <a:path h="4114800" w="4335517">
                <a:moveTo>
                  <a:pt x="0" y="0"/>
                </a:moveTo>
                <a:lnTo>
                  <a:pt x="4335517" y="0"/>
                </a:lnTo>
                <a:lnTo>
                  <a:pt x="4335517"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aphicFrame>
        <p:nvGraphicFramePr>
          <p:cNvPr name="Table 6" id="6"/>
          <p:cNvGraphicFramePr>
            <a:graphicFrameLocks noGrp="true"/>
          </p:cNvGraphicFramePr>
          <p:nvPr/>
        </p:nvGraphicFramePr>
        <p:xfrm>
          <a:off x="1876493" y="3640691"/>
          <a:ext cx="13692154" cy="4381500"/>
        </p:xfrm>
        <a:graphic>
          <a:graphicData uri="http://schemas.openxmlformats.org/drawingml/2006/table">
            <a:tbl>
              <a:tblPr/>
              <a:tblGrid>
                <a:gridCol w="2391346"/>
                <a:gridCol w="1487420"/>
                <a:gridCol w="3389918"/>
                <a:gridCol w="6423471"/>
              </a:tblGrid>
              <a:tr h="807118">
                <a:tc>
                  <a:txBody>
                    <a:bodyPr anchor="t" rtlCol="false"/>
                    <a:lstStyle/>
                    <a:p>
                      <a:pPr algn="ctr">
                        <a:lnSpc>
                          <a:spcPts val="2659"/>
                        </a:lnSpc>
                        <a:defRPr/>
                      </a:pPr>
                      <a:r>
                        <a:rPr lang="en-US" sz="1899" b="true">
                          <a:solidFill>
                            <a:srgbClr val="FFFFFF"/>
                          </a:solidFill>
                          <a:latin typeface="Canva Sans Bold"/>
                          <a:ea typeface="Canva Sans Bold"/>
                          <a:cs typeface="Canva Sans Bold"/>
                          <a:sym typeface="Canva Sans Bold"/>
                        </a:rPr>
                        <a:t>SERVICES RUNNING</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659"/>
                        </a:lnSpc>
                        <a:defRPr/>
                      </a:pPr>
                      <a:r>
                        <a:rPr lang="en-US" sz="1899" b="true">
                          <a:solidFill>
                            <a:srgbClr val="FFFFFF"/>
                          </a:solidFill>
                          <a:latin typeface="Canva Sans Bold"/>
                          <a:ea typeface="Canva Sans Bold"/>
                          <a:cs typeface="Canva Sans Bold"/>
                          <a:sym typeface="Canva Sans Bold"/>
                        </a:rPr>
                        <a:t>S.NO</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659"/>
                        </a:lnSpc>
                        <a:defRPr/>
                      </a:pPr>
                      <a:r>
                        <a:rPr lang="en-US" sz="1899" b="true">
                          <a:solidFill>
                            <a:srgbClr val="FFFFFF"/>
                          </a:solidFill>
                          <a:latin typeface="Canva Sans Bold"/>
                          <a:ea typeface="Canva Sans Bold"/>
                          <a:cs typeface="Canva Sans Bold"/>
                          <a:sym typeface="Canva Sans Bold"/>
                        </a:rPr>
                        <a:t>IP</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659"/>
                        </a:lnSpc>
                        <a:defRPr/>
                      </a:pPr>
                      <a:r>
                        <a:rPr lang="en-US" sz="1899" b="true">
                          <a:solidFill>
                            <a:srgbClr val="FFFFFF"/>
                          </a:solidFill>
                          <a:latin typeface="Canva Sans Bold"/>
                          <a:ea typeface="Canva Sans Bold"/>
                          <a:cs typeface="Canva Sans Bold"/>
                          <a:sym typeface="Canva Sans Bold"/>
                        </a:rPr>
                        <a:t>NODE MODULES</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1143418">
                <a:tc>
                  <a:txBody>
                    <a:bodyPr anchor="t" rtlCol="false"/>
                    <a:lstStyle/>
                    <a:p>
                      <a:pPr algn="ctr">
                        <a:lnSpc>
                          <a:spcPts val="2659"/>
                        </a:lnSpc>
                        <a:defRPr/>
                      </a:pPr>
                      <a:r>
                        <a:rPr lang="en-US" sz="1899">
                          <a:solidFill>
                            <a:srgbClr val="FFFFFF"/>
                          </a:solidFill>
                          <a:latin typeface="Canva Sans"/>
                          <a:ea typeface="Canva Sans"/>
                          <a:cs typeface="Canva Sans"/>
                          <a:sym typeface="Canva Sans"/>
                        </a:rPr>
                        <a:t>Hadoop HDFS NameNode, Hadoop YARN ResourceManager, Spark Master</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659"/>
                        </a:lnSpc>
                        <a:defRPr/>
                      </a:pPr>
                      <a:r>
                        <a:rPr lang="en-US" sz="1899">
                          <a:solidFill>
                            <a:srgbClr val="FFFFFF"/>
                          </a:solidFill>
                          <a:latin typeface="Canva Sans"/>
                          <a:ea typeface="Canva Sans"/>
                          <a:cs typeface="Canva Sans"/>
                          <a:sym typeface="Canva Sans"/>
                        </a:rPr>
                        <a:t>1</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659"/>
                        </a:lnSpc>
                        <a:defRPr/>
                      </a:pPr>
                      <a:r>
                        <a:rPr lang="en-US" sz="1899">
                          <a:solidFill>
                            <a:srgbClr val="FFFFFF"/>
                          </a:solidFill>
                          <a:latin typeface="Canva Sans"/>
                          <a:ea typeface="Canva Sans"/>
                          <a:cs typeface="Canva Sans"/>
                          <a:sym typeface="Canva Sans"/>
                        </a:rPr>
                        <a:t>10.0.0.62</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659"/>
                        </a:lnSpc>
                        <a:defRPr/>
                      </a:pPr>
                      <a:r>
                        <a:rPr lang="en-US" sz="1899">
                          <a:solidFill>
                            <a:srgbClr val="FFFFFF"/>
                          </a:solidFill>
                          <a:latin typeface="Canva Sans"/>
                          <a:ea typeface="Canva Sans"/>
                          <a:cs typeface="Canva Sans"/>
                          <a:sym typeface="Canva Sans"/>
                        </a:rPr>
                        <a:t>MASTER</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816727">
                <a:tc>
                  <a:txBody>
                    <a:bodyPr anchor="t" rtlCol="false"/>
                    <a:lstStyle/>
                    <a:p>
                      <a:pPr algn="ctr">
                        <a:lnSpc>
                          <a:spcPts val="2659"/>
                        </a:lnSpc>
                        <a:defRPr/>
                      </a:pPr>
                      <a:r>
                        <a:rPr lang="en-US" sz="1899">
                          <a:solidFill>
                            <a:srgbClr val="FEFEFE"/>
                          </a:solidFill>
                          <a:latin typeface="Canva Sans"/>
                          <a:ea typeface="Canva Sans"/>
                          <a:cs typeface="Canva Sans"/>
                          <a:sym typeface="Canva Sans"/>
                        </a:rPr>
                        <a:t>InfluxDB, Grafana</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659"/>
                        </a:lnSpc>
                        <a:defRPr/>
                      </a:pPr>
                      <a:r>
                        <a:rPr lang="en-US" sz="1899">
                          <a:solidFill>
                            <a:srgbClr val="FFFFFF"/>
                          </a:solidFill>
                          <a:latin typeface="Canva Sans"/>
                          <a:ea typeface="Canva Sans"/>
                          <a:cs typeface="Canva Sans"/>
                          <a:sym typeface="Canva Sans"/>
                        </a:rPr>
                        <a:t>2</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659"/>
                        </a:lnSpc>
                        <a:defRPr/>
                      </a:pPr>
                      <a:r>
                        <a:rPr lang="en-US" sz="1899">
                          <a:solidFill>
                            <a:srgbClr val="FEFEFE"/>
                          </a:solidFill>
                          <a:latin typeface="Arimo"/>
                          <a:ea typeface="Arimo"/>
                          <a:cs typeface="Arimo"/>
                          <a:sym typeface="Arimo"/>
                        </a:rPr>
                        <a:t>10.0.0.56</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659"/>
                        </a:lnSpc>
                        <a:defRPr/>
                      </a:pPr>
                      <a:r>
                        <a:rPr lang="en-US" sz="1899">
                          <a:solidFill>
                            <a:srgbClr val="FFFFFF"/>
                          </a:solidFill>
                          <a:latin typeface="Canva Sans"/>
                          <a:ea typeface="Canva Sans"/>
                          <a:cs typeface="Canva Sans"/>
                          <a:sym typeface="Canva Sans"/>
                        </a:rPr>
                        <a:t>WORKER 1</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807118">
                <a:tc>
                  <a:txBody>
                    <a:bodyPr anchor="t" rtlCol="false"/>
                    <a:lstStyle/>
                    <a:p>
                      <a:pPr algn="ctr">
                        <a:lnSpc>
                          <a:spcPts val="2659"/>
                        </a:lnSpc>
                        <a:defRPr/>
                      </a:pPr>
                      <a:r>
                        <a:rPr lang="en-US" sz="1899">
                          <a:solidFill>
                            <a:srgbClr val="FEFEFE"/>
                          </a:solidFill>
                          <a:latin typeface="Canva Sans"/>
                          <a:ea typeface="Canva Sans"/>
                          <a:cs typeface="Canva Sans"/>
                          <a:sym typeface="Canva Sans"/>
                        </a:rPr>
                        <a:t>Kafka Broker 1, Zookeeper</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659"/>
                        </a:lnSpc>
                        <a:defRPr/>
                      </a:pPr>
                      <a:r>
                        <a:rPr lang="en-US" sz="1899">
                          <a:solidFill>
                            <a:srgbClr val="FFFFFF"/>
                          </a:solidFill>
                          <a:latin typeface="Canva Sans"/>
                          <a:ea typeface="Canva Sans"/>
                          <a:cs typeface="Canva Sans"/>
                          <a:sym typeface="Canva Sans"/>
                        </a:rPr>
                        <a:t>3</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659"/>
                        </a:lnSpc>
                        <a:defRPr/>
                      </a:pPr>
                      <a:r>
                        <a:rPr lang="en-US" sz="1899">
                          <a:solidFill>
                            <a:srgbClr val="FFFFFF"/>
                          </a:solidFill>
                          <a:latin typeface="Canva Sans"/>
                          <a:ea typeface="Canva Sans"/>
                          <a:cs typeface="Canva Sans"/>
                          <a:sym typeface="Canva Sans"/>
                        </a:rPr>
                        <a:t>10.0.0.94</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659"/>
                        </a:lnSpc>
                        <a:defRPr/>
                      </a:pPr>
                      <a:r>
                        <a:rPr lang="en-US" sz="1899">
                          <a:solidFill>
                            <a:srgbClr val="FFFFFF"/>
                          </a:solidFill>
                          <a:latin typeface="Canva Sans"/>
                          <a:ea typeface="Canva Sans"/>
                          <a:cs typeface="Canva Sans"/>
                          <a:sym typeface="Canva Sans"/>
                        </a:rPr>
                        <a:t>WORKER 2</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807118">
                <a:tc>
                  <a:txBody>
                    <a:bodyPr anchor="t" rtlCol="false"/>
                    <a:lstStyle/>
                    <a:p>
                      <a:pPr algn="ctr">
                        <a:lnSpc>
                          <a:spcPts val="2659"/>
                        </a:lnSpc>
                        <a:defRPr/>
                      </a:pPr>
                      <a:r>
                        <a:rPr lang="en-US" sz="1899">
                          <a:solidFill>
                            <a:srgbClr val="FFFFFF"/>
                          </a:solidFill>
                          <a:latin typeface="Canva Sans"/>
                          <a:ea typeface="Canva Sans"/>
                          <a:cs typeface="Canva Sans"/>
                          <a:sym typeface="Canva Sans"/>
                        </a:rPr>
                        <a:t>Kafka Broker 2</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659"/>
                        </a:lnSpc>
                        <a:defRPr/>
                      </a:pPr>
                      <a:r>
                        <a:rPr lang="en-US" sz="1899">
                          <a:solidFill>
                            <a:srgbClr val="FFFFFF"/>
                          </a:solidFill>
                          <a:latin typeface="Canva Sans"/>
                          <a:ea typeface="Canva Sans"/>
                          <a:cs typeface="Canva Sans"/>
                          <a:sym typeface="Canva Sans"/>
                        </a:rPr>
                        <a:t>4</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659"/>
                        </a:lnSpc>
                        <a:defRPr/>
                      </a:pPr>
                      <a:r>
                        <a:rPr lang="en-US" sz="1899">
                          <a:solidFill>
                            <a:srgbClr val="FFFFFF"/>
                          </a:solidFill>
                          <a:latin typeface="Canva Sans"/>
                          <a:ea typeface="Canva Sans"/>
                          <a:cs typeface="Canva Sans"/>
                          <a:sym typeface="Canva Sans"/>
                        </a:rPr>
                        <a:t>10.0.0.96</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659"/>
                        </a:lnSpc>
                        <a:defRPr/>
                      </a:pPr>
                      <a:r>
                        <a:rPr lang="en-US" sz="1899">
                          <a:solidFill>
                            <a:srgbClr val="FFFFFF"/>
                          </a:solidFill>
                          <a:latin typeface="Canva Sans"/>
                          <a:ea typeface="Canva Sans"/>
                          <a:cs typeface="Canva Sans"/>
                          <a:sym typeface="Canva Sans"/>
                        </a:rPr>
                        <a:t>WORKER 3</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bl>
          </a:graphicData>
        </a:graphic>
      </p:graphicFrame>
      <p:sp>
        <p:nvSpPr>
          <p:cNvPr name="TextBox 7" id="7"/>
          <p:cNvSpPr txBox="true"/>
          <p:nvPr/>
        </p:nvSpPr>
        <p:spPr>
          <a:xfrm rot="0">
            <a:off x="-185840" y="57592"/>
            <a:ext cx="18659680" cy="2342228"/>
          </a:xfrm>
          <a:prstGeom prst="rect">
            <a:avLst/>
          </a:prstGeom>
        </p:spPr>
        <p:txBody>
          <a:bodyPr anchor="t" rtlCol="false" tIns="0" lIns="0" bIns="0" rIns="0">
            <a:spAutoFit/>
          </a:bodyPr>
          <a:lstStyle/>
          <a:p>
            <a:pPr algn="ctr">
              <a:lnSpc>
                <a:spcPts val="9408"/>
              </a:lnSpc>
            </a:pPr>
            <a:r>
              <a:rPr lang="en-US" sz="6720">
                <a:solidFill>
                  <a:srgbClr val="00FFFF"/>
                </a:solidFill>
                <a:latin typeface="Zen Dots"/>
                <a:ea typeface="Zen Dots"/>
                <a:cs typeface="Zen Dots"/>
                <a:sym typeface="Zen Dots"/>
              </a:rPr>
              <a:t>DISTRIBUT</a:t>
            </a:r>
            <a:r>
              <a:rPr lang="en-US" sz="6720">
                <a:solidFill>
                  <a:srgbClr val="00FFFF"/>
                </a:solidFill>
                <a:latin typeface="Zen Dots"/>
                <a:ea typeface="Zen Dots"/>
                <a:cs typeface="Zen Dots"/>
                <a:sym typeface="Zen Dots"/>
              </a:rPr>
              <a:t>ED CLUSTER CONFIGURATION</a:t>
            </a:r>
          </a:p>
        </p:txBody>
      </p:sp>
      <p:sp>
        <p:nvSpPr>
          <p:cNvPr name="TextBox 8" id="8"/>
          <p:cNvSpPr txBox="true"/>
          <p:nvPr/>
        </p:nvSpPr>
        <p:spPr>
          <a:xfrm rot="0">
            <a:off x="421430" y="2405482"/>
            <a:ext cx="17866570" cy="2261771"/>
          </a:xfrm>
          <a:prstGeom prst="rect">
            <a:avLst/>
          </a:prstGeom>
        </p:spPr>
        <p:txBody>
          <a:bodyPr anchor="t" rtlCol="false" tIns="0" lIns="0" bIns="0" rIns="0">
            <a:spAutoFit/>
          </a:bodyPr>
          <a:lstStyle/>
          <a:p>
            <a:pPr algn="l">
              <a:lnSpc>
                <a:spcPts val="3583"/>
              </a:lnSpc>
            </a:pPr>
            <a:r>
              <a:rPr lang="en-US" sz="2559" spc="5">
                <a:solidFill>
                  <a:srgbClr val="FFFFFF"/>
                </a:solidFill>
                <a:latin typeface="Poppins"/>
                <a:ea typeface="Poppins"/>
                <a:cs typeface="Poppins"/>
                <a:sym typeface="Poppins"/>
              </a:rPr>
              <a:t>The solution runs on a small distributed cluster with a clear separation of control, storage, and messaging roles, in line with the course’s “cluster map” requirement.</a:t>
            </a:r>
          </a:p>
          <a:p>
            <a:pPr algn="l">
              <a:lnSpc>
                <a:spcPts val="3583"/>
              </a:lnSpc>
            </a:pPr>
          </a:p>
          <a:p>
            <a:pPr algn="l">
              <a:lnSpc>
                <a:spcPts val="3583"/>
              </a:lnSpc>
            </a:pPr>
          </a:p>
          <a:p>
            <a:pPr algn="l">
              <a:lnSpc>
                <a:spcPts val="3583"/>
              </a:lnSpc>
            </a:pPr>
          </a:p>
        </p:txBody>
      </p:sp>
      <p:sp>
        <p:nvSpPr>
          <p:cNvPr name="TextBox 9" id="9"/>
          <p:cNvSpPr txBox="true"/>
          <p:nvPr/>
        </p:nvSpPr>
        <p:spPr>
          <a:xfrm rot="0">
            <a:off x="0" y="7587297"/>
            <a:ext cx="17445140" cy="2101215"/>
          </a:xfrm>
          <a:prstGeom prst="rect">
            <a:avLst/>
          </a:prstGeom>
        </p:spPr>
        <p:txBody>
          <a:bodyPr anchor="t" rtlCol="false" tIns="0" lIns="0" bIns="0" rIns="0">
            <a:spAutoFit/>
          </a:bodyPr>
          <a:lstStyle/>
          <a:p>
            <a:pPr algn="ctr">
              <a:lnSpc>
                <a:spcPts val="3359"/>
              </a:lnSpc>
            </a:pPr>
          </a:p>
          <a:p>
            <a:pPr algn="ctr">
              <a:lnSpc>
                <a:spcPts val="3359"/>
              </a:lnSpc>
            </a:pPr>
          </a:p>
          <a:p>
            <a:pPr algn="ctr">
              <a:lnSpc>
                <a:spcPts val="3359"/>
              </a:lnSpc>
              <a:spcBef>
                <a:spcPct val="0"/>
              </a:spcBef>
            </a:pPr>
            <a:r>
              <a:rPr lang="en-US" sz="2399" spc="4">
                <a:solidFill>
                  <a:srgbClr val="FFFFFF"/>
                </a:solidFill>
                <a:latin typeface="Poppins"/>
                <a:ea typeface="Poppins"/>
                <a:cs typeface="Poppins"/>
                <a:sym typeface="Poppins"/>
              </a:rPr>
              <a:t>This mapping aligns with the assignment’s “c</a:t>
            </a:r>
            <a:r>
              <a:rPr lang="en-US" sz="2399" spc="4">
                <a:solidFill>
                  <a:srgbClr val="FFFFFF"/>
                </a:solidFill>
                <a:latin typeface="Poppins"/>
                <a:ea typeface="Poppins"/>
                <a:cs typeface="Poppins"/>
                <a:sym typeface="Poppins"/>
              </a:rPr>
              <a:t>omponent / role / host / port” summary and shows where influxDB and grafana are deployed relative to hdfs, spark, and kafka.</a:t>
            </a:r>
          </a:p>
          <a:p>
            <a:pPr algn="ctr">
              <a:lnSpc>
                <a:spcPts val="3359"/>
              </a:lnSpc>
              <a:spcBef>
                <a:spcPct val="0"/>
              </a:spcBef>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10459"/>
        </a:solidFill>
      </p:bgPr>
    </p:bg>
    <p:spTree>
      <p:nvGrpSpPr>
        <p:cNvPr id="1" name=""/>
        <p:cNvGrpSpPr/>
        <p:nvPr/>
      </p:nvGrpSpPr>
      <p:grpSpPr>
        <a:xfrm>
          <a:off x="0" y="0"/>
          <a:ext cx="0" cy="0"/>
          <a:chOff x="0" y="0"/>
          <a:chExt cx="0" cy="0"/>
        </a:xfrm>
      </p:grpSpPr>
      <p:sp>
        <p:nvSpPr>
          <p:cNvPr name="AutoShape 2" id="2"/>
          <p:cNvSpPr/>
          <p:nvPr/>
        </p:nvSpPr>
        <p:spPr>
          <a:xfrm>
            <a:off x="1028683" y="9272587"/>
            <a:ext cx="16230600" cy="19050"/>
          </a:xfrm>
          <a:prstGeom prst="line">
            <a:avLst/>
          </a:prstGeom>
          <a:ln cap="flat" w="19050">
            <a:solidFill>
              <a:srgbClr val="FFFFFF"/>
            </a:solidFill>
            <a:prstDash val="solid"/>
            <a:headEnd type="none" len="sm" w="sm"/>
            <a:tailEnd type="none" len="sm" w="sm"/>
          </a:ln>
        </p:spPr>
      </p:sp>
      <p:sp>
        <p:nvSpPr>
          <p:cNvPr name="Freeform 3" id="3"/>
          <p:cNvSpPr/>
          <p:nvPr/>
        </p:nvSpPr>
        <p:spPr>
          <a:xfrm flipH="false" flipV="false" rot="0">
            <a:off x="1305129" y="2632943"/>
            <a:ext cx="6638939" cy="5262868"/>
          </a:xfrm>
          <a:custGeom>
            <a:avLst/>
            <a:gdLst/>
            <a:ahLst/>
            <a:cxnLst/>
            <a:rect r="r" b="b" t="t" l="l"/>
            <a:pathLst>
              <a:path h="5262868" w="6638939">
                <a:moveTo>
                  <a:pt x="0" y="0"/>
                </a:moveTo>
                <a:lnTo>
                  <a:pt x="6638939" y="0"/>
                </a:lnTo>
                <a:lnTo>
                  <a:pt x="6638939" y="5262868"/>
                </a:lnTo>
                <a:lnTo>
                  <a:pt x="0" y="5262868"/>
                </a:lnTo>
                <a:lnTo>
                  <a:pt x="0" y="0"/>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3306817" y="1295381"/>
            <a:ext cx="4335517" cy="4114800"/>
          </a:xfrm>
          <a:custGeom>
            <a:avLst/>
            <a:gdLst/>
            <a:ahLst/>
            <a:cxnLst/>
            <a:rect r="r" b="b" t="t" l="l"/>
            <a:pathLst>
              <a:path h="4114800" w="4335517">
                <a:moveTo>
                  <a:pt x="0" y="0"/>
                </a:moveTo>
                <a:lnTo>
                  <a:pt x="4335517" y="0"/>
                </a:lnTo>
                <a:lnTo>
                  <a:pt x="4335517"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7432782" y="4544162"/>
            <a:ext cx="4335517" cy="4114800"/>
          </a:xfrm>
          <a:custGeom>
            <a:avLst/>
            <a:gdLst/>
            <a:ahLst/>
            <a:cxnLst/>
            <a:rect r="r" b="b" t="t" l="l"/>
            <a:pathLst>
              <a:path h="4114800" w="4335517">
                <a:moveTo>
                  <a:pt x="0" y="0"/>
                </a:moveTo>
                <a:lnTo>
                  <a:pt x="4335517" y="0"/>
                </a:lnTo>
                <a:lnTo>
                  <a:pt x="4335517"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aphicFrame>
        <p:nvGraphicFramePr>
          <p:cNvPr name="Table 6" id="6"/>
          <p:cNvGraphicFramePr>
            <a:graphicFrameLocks noGrp="true"/>
          </p:cNvGraphicFramePr>
          <p:nvPr/>
        </p:nvGraphicFramePr>
        <p:xfrm>
          <a:off x="1876493" y="3640691"/>
          <a:ext cx="13692154" cy="4381500"/>
        </p:xfrm>
        <a:graphic>
          <a:graphicData uri="http://schemas.openxmlformats.org/drawingml/2006/table">
            <a:tbl>
              <a:tblPr/>
              <a:tblGrid>
                <a:gridCol w="2391346"/>
                <a:gridCol w="1487420"/>
                <a:gridCol w="3389918"/>
                <a:gridCol w="6423471"/>
              </a:tblGrid>
              <a:tr h="807118">
                <a:tc>
                  <a:txBody>
                    <a:bodyPr anchor="t" rtlCol="false"/>
                    <a:lstStyle/>
                    <a:p>
                      <a:pPr algn="ctr">
                        <a:lnSpc>
                          <a:spcPts val="2659"/>
                        </a:lnSpc>
                        <a:defRPr/>
                      </a:pPr>
                      <a:r>
                        <a:rPr lang="en-US" sz="1899" b="true">
                          <a:solidFill>
                            <a:srgbClr val="FFFFFF"/>
                          </a:solidFill>
                          <a:latin typeface="Canva Sans Bold"/>
                          <a:ea typeface="Canva Sans Bold"/>
                          <a:cs typeface="Canva Sans Bold"/>
                          <a:sym typeface="Canva Sans Bold"/>
                        </a:rPr>
                        <a:t>SERVICES RUNNING</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659"/>
                        </a:lnSpc>
                        <a:defRPr/>
                      </a:pPr>
                      <a:r>
                        <a:rPr lang="en-US" sz="1899" b="true">
                          <a:solidFill>
                            <a:srgbClr val="FFFFFF"/>
                          </a:solidFill>
                          <a:latin typeface="Canva Sans Bold"/>
                          <a:ea typeface="Canva Sans Bold"/>
                          <a:cs typeface="Canva Sans Bold"/>
                          <a:sym typeface="Canva Sans Bold"/>
                        </a:rPr>
                        <a:t>S.NO</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659"/>
                        </a:lnSpc>
                        <a:defRPr/>
                      </a:pPr>
                      <a:r>
                        <a:rPr lang="en-US" sz="1899" b="true">
                          <a:solidFill>
                            <a:srgbClr val="FFFFFF"/>
                          </a:solidFill>
                          <a:latin typeface="Canva Sans Bold"/>
                          <a:ea typeface="Canva Sans Bold"/>
                          <a:cs typeface="Canva Sans Bold"/>
                          <a:sym typeface="Canva Sans Bold"/>
                        </a:rPr>
                        <a:t>IP</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659"/>
                        </a:lnSpc>
                        <a:defRPr/>
                      </a:pPr>
                      <a:r>
                        <a:rPr lang="en-US" sz="1899" b="true">
                          <a:solidFill>
                            <a:srgbClr val="FFFFFF"/>
                          </a:solidFill>
                          <a:latin typeface="Canva Sans Bold"/>
                          <a:ea typeface="Canva Sans Bold"/>
                          <a:cs typeface="Canva Sans Bold"/>
                          <a:sym typeface="Canva Sans Bold"/>
                        </a:rPr>
                        <a:t>NODE MODULES</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1143418">
                <a:tc>
                  <a:txBody>
                    <a:bodyPr anchor="t" rtlCol="false"/>
                    <a:lstStyle/>
                    <a:p>
                      <a:pPr algn="ctr">
                        <a:lnSpc>
                          <a:spcPts val="2659"/>
                        </a:lnSpc>
                        <a:defRPr/>
                      </a:pPr>
                      <a:r>
                        <a:rPr lang="en-US" sz="1899">
                          <a:solidFill>
                            <a:srgbClr val="FFFFFF"/>
                          </a:solidFill>
                          <a:latin typeface="Canva Sans"/>
                          <a:ea typeface="Canva Sans"/>
                          <a:cs typeface="Canva Sans"/>
                          <a:sym typeface="Canva Sans"/>
                        </a:rPr>
                        <a:t>Hadoop HDFS NameNode, Hadoop YARN ResourceManager, Spark Master</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659"/>
                        </a:lnSpc>
                        <a:defRPr/>
                      </a:pPr>
                      <a:r>
                        <a:rPr lang="en-US" sz="1899">
                          <a:solidFill>
                            <a:srgbClr val="FFFFFF"/>
                          </a:solidFill>
                          <a:latin typeface="Canva Sans"/>
                          <a:ea typeface="Canva Sans"/>
                          <a:cs typeface="Canva Sans"/>
                          <a:sym typeface="Canva Sans"/>
                        </a:rPr>
                        <a:t>1</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659"/>
                        </a:lnSpc>
                        <a:defRPr/>
                      </a:pPr>
                      <a:r>
                        <a:rPr lang="en-US" sz="1899">
                          <a:solidFill>
                            <a:srgbClr val="FFFFFF"/>
                          </a:solidFill>
                          <a:latin typeface="Canva Sans"/>
                          <a:ea typeface="Canva Sans"/>
                          <a:cs typeface="Canva Sans"/>
                          <a:sym typeface="Canva Sans"/>
                        </a:rPr>
                        <a:t>10.0.0.62</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659"/>
                        </a:lnSpc>
                        <a:defRPr/>
                      </a:pPr>
                      <a:r>
                        <a:rPr lang="en-US" sz="1899">
                          <a:solidFill>
                            <a:srgbClr val="FFFFFF"/>
                          </a:solidFill>
                          <a:latin typeface="Canva Sans"/>
                          <a:ea typeface="Canva Sans"/>
                          <a:cs typeface="Canva Sans"/>
                          <a:sym typeface="Canva Sans"/>
                        </a:rPr>
                        <a:t>MASTER</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816727">
                <a:tc>
                  <a:txBody>
                    <a:bodyPr anchor="t" rtlCol="false"/>
                    <a:lstStyle/>
                    <a:p>
                      <a:pPr algn="ctr">
                        <a:lnSpc>
                          <a:spcPts val="2659"/>
                        </a:lnSpc>
                        <a:defRPr/>
                      </a:pPr>
                      <a:r>
                        <a:rPr lang="en-US" sz="1899">
                          <a:solidFill>
                            <a:srgbClr val="FEFEFE"/>
                          </a:solidFill>
                          <a:latin typeface="Canva Sans"/>
                          <a:ea typeface="Canva Sans"/>
                          <a:cs typeface="Canva Sans"/>
                          <a:sym typeface="Canva Sans"/>
                        </a:rPr>
                        <a:t>InfluxDB, Grafana</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659"/>
                        </a:lnSpc>
                        <a:defRPr/>
                      </a:pPr>
                      <a:r>
                        <a:rPr lang="en-US" sz="1899">
                          <a:solidFill>
                            <a:srgbClr val="FFFFFF"/>
                          </a:solidFill>
                          <a:latin typeface="Canva Sans"/>
                          <a:ea typeface="Canva Sans"/>
                          <a:cs typeface="Canva Sans"/>
                          <a:sym typeface="Canva Sans"/>
                        </a:rPr>
                        <a:t>2</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659"/>
                        </a:lnSpc>
                        <a:defRPr/>
                      </a:pPr>
                      <a:r>
                        <a:rPr lang="en-US" sz="1899">
                          <a:solidFill>
                            <a:srgbClr val="FEFEFE"/>
                          </a:solidFill>
                          <a:latin typeface="Arimo"/>
                          <a:ea typeface="Arimo"/>
                          <a:cs typeface="Arimo"/>
                          <a:sym typeface="Arimo"/>
                        </a:rPr>
                        <a:t>10.0.0.63</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659"/>
                        </a:lnSpc>
                        <a:defRPr/>
                      </a:pPr>
                      <a:r>
                        <a:rPr lang="en-US" sz="1899">
                          <a:solidFill>
                            <a:srgbClr val="FFFFFF"/>
                          </a:solidFill>
                          <a:latin typeface="Canva Sans"/>
                          <a:ea typeface="Canva Sans"/>
                          <a:cs typeface="Canva Sans"/>
                          <a:sym typeface="Canva Sans"/>
                        </a:rPr>
                        <a:t>WORKER 1</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807118">
                <a:tc>
                  <a:txBody>
                    <a:bodyPr anchor="t" rtlCol="false"/>
                    <a:lstStyle/>
                    <a:p>
                      <a:pPr algn="ctr">
                        <a:lnSpc>
                          <a:spcPts val="2659"/>
                        </a:lnSpc>
                        <a:defRPr/>
                      </a:pPr>
                      <a:r>
                        <a:rPr lang="en-US" sz="1899">
                          <a:solidFill>
                            <a:srgbClr val="FEFEFE"/>
                          </a:solidFill>
                          <a:latin typeface="Canva Sans"/>
                          <a:ea typeface="Canva Sans"/>
                          <a:cs typeface="Canva Sans"/>
                          <a:sym typeface="Canva Sans"/>
                        </a:rPr>
                        <a:t>Kafka Broker 1, Zookeeper</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659"/>
                        </a:lnSpc>
                        <a:defRPr/>
                      </a:pPr>
                      <a:r>
                        <a:rPr lang="en-US" sz="1899">
                          <a:solidFill>
                            <a:srgbClr val="FFFFFF"/>
                          </a:solidFill>
                          <a:latin typeface="Canva Sans"/>
                          <a:ea typeface="Canva Sans"/>
                          <a:cs typeface="Canva Sans"/>
                          <a:sym typeface="Canva Sans"/>
                        </a:rPr>
                        <a:t>3</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659"/>
                        </a:lnSpc>
                        <a:defRPr/>
                      </a:pPr>
                      <a:r>
                        <a:rPr lang="en-US" sz="1899">
                          <a:solidFill>
                            <a:srgbClr val="FFFFFF"/>
                          </a:solidFill>
                          <a:latin typeface="Canva Sans"/>
                          <a:ea typeface="Canva Sans"/>
                          <a:cs typeface="Canva Sans"/>
                          <a:sym typeface="Canva Sans"/>
                        </a:rPr>
                        <a:t>10.0.0.94</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659"/>
                        </a:lnSpc>
                        <a:defRPr/>
                      </a:pPr>
                      <a:r>
                        <a:rPr lang="en-US" sz="1899">
                          <a:solidFill>
                            <a:srgbClr val="FFFFFF"/>
                          </a:solidFill>
                          <a:latin typeface="Canva Sans"/>
                          <a:ea typeface="Canva Sans"/>
                          <a:cs typeface="Canva Sans"/>
                          <a:sym typeface="Canva Sans"/>
                        </a:rPr>
                        <a:t>WORKER 2</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807118">
                <a:tc>
                  <a:txBody>
                    <a:bodyPr anchor="t" rtlCol="false"/>
                    <a:lstStyle/>
                    <a:p>
                      <a:pPr algn="ctr">
                        <a:lnSpc>
                          <a:spcPts val="2659"/>
                        </a:lnSpc>
                        <a:defRPr/>
                      </a:pPr>
                      <a:r>
                        <a:rPr lang="en-US" sz="1899">
                          <a:solidFill>
                            <a:srgbClr val="FFFFFF"/>
                          </a:solidFill>
                          <a:latin typeface="Canva Sans"/>
                          <a:ea typeface="Canva Sans"/>
                          <a:cs typeface="Canva Sans"/>
                          <a:sym typeface="Canva Sans"/>
                        </a:rPr>
                        <a:t>Kafka Broker 2</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659"/>
                        </a:lnSpc>
                        <a:defRPr/>
                      </a:pPr>
                      <a:r>
                        <a:rPr lang="en-US" sz="1899">
                          <a:solidFill>
                            <a:srgbClr val="FFFFFF"/>
                          </a:solidFill>
                          <a:latin typeface="Canva Sans"/>
                          <a:ea typeface="Canva Sans"/>
                          <a:cs typeface="Canva Sans"/>
                          <a:sym typeface="Canva Sans"/>
                        </a:rPr>
                        <a:t>4</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659"/>
                        </a:lnSpc>
                        <a:defRPr/>
                      </a:pPr>
                      <a:r>
                        <a:rPr lang="en-US" sz="1899">
                          <a:solidFill>
                            <a:srgbClr val="FFFFFF"/>
                          </a:solidFill>
                          <a:latin typeface="Canva Sans"/>
                          <a:ea typeface="Canva Sans"/>
                          <a:cs typeface="Canva Sans"/>
                          <a:sym typeface="Canva Sans"/>
                        </a:rPr>
                        <a:t>10.0.0.96</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659"/>
                        </a:lnSpc>
                        <a:defRPr/>
                      </a:pPr>
                      <a:r>
                        <a:rPr lang="en-US" sz="1899">
                          <a:solidFill>
                            <a:srgbClr val="FFFFFF"/>
                          </a:solidFill>
                          <a:latin typeface="Canva Sans"/>
                          <a:ea typeface="Canva Sans"/>
                          <a:cs typeface="Canva Sans"/>
                          <a:sym typeface="Canva Sans"/>
                        </a:rPr>
                        <a:t>WORKER 3</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bl>
          </a:graphicData>
        </a:graphic>
      </p:graphicFrame>
      <p:sp>
        <p:nvSpPr>
          <p:cNvPr name="TextBox 7" id="7"/>
          <p:cNvSpPr txBox="true"/>
          <p:nvPr/>
        </p:nvSpPr>
        <p:spPr>
          <a:xfrm rot="0">
            <a:off x="-185840" y="57592"/>
            <a:ext cx="18659680" cy="2342228"/>
          </a:xfrm>
          <a:prstGeom prst="rect">
            <a:avLst/>
          </a:prstGeom>
        </p:spPr>
        <p:txBody>
          <a:bodyPr anchor="t" rtlCol="false" tIns="0" lIns="0" bIns="0" rIns="0">
            <a:spAutoFit/>
          </a:bodyPr>
          <a:lstStyle/>
          <a:p>
            <a:pPr algn="ctr">
              <a:lnSpc>
                <a:spcPts val="9408"/>
              </a:lnSpc>
            </a:pPr>
            <a:r>
              <a:rPr lang="en-US" sz="6720">
                <a:solidFill>
                  <a:srgbClr val="00FFFF"/>
                </a:solidFill>
                <a:latin typeface="Zen Dots"/>
                <a:ea typeface="Zen Dots"/>
                <a:cs typeface="Zen Dots"/>
                <a:sym typeface="Zen Dots"/>
              </a:rPr>
              <a:t>DISTRIBUT</a:t>
            </a:r>
            <a:r>
              <a:rPr lang="en-US" sz="6720">
                <a:solidFill>
                  <a:srgbClr val="00FFFF"/>
                </a:solidFill>
                <a:latin typeface="Zen Dots"/>
                <a:ea typeface="Zen Dots"/>
                <a:cs typeface="Zen Dots"/>
                <a:sym typeface="Zen Dots"/>
              </a:rPr>
              <a:t>ED CLUSTER CONFIGURATION</a:t>
            </a:r>
          </a:p>
        </p:txBody>
      </p:sp>
      <p:sp>
        <p:nvSpPr>
          <p:cNvPr name="TextBox 8" id="8"/>
          <p:cNvSpPr txBox="true"/>
          <p:nvPr/>
        </p:nvSpPr>
        <p:spPr>
          <a:xfrm rot="0">
            <a:off x="430955" y="2405482"/>
            <a:ext cx="17866570" cy="2261771"/>
          </a:xfrm>
          <a:prstGeom prst="rect">
            <a:avLst/>
          </a:prstGeom>
        </p:spPr>
        <p:txBody>
          <a:bodyPr anchor="t" rtlCol="false" tIns="0" lIns="0" bIns="0" rIns="0">
            <a:spAutoFit/>
          </a:bodyPr>
          <a:lstStyle/>
          <a:p>
            <a:pPr algn="l">
              <a:lnSpc>
                <a:spcPts val="3583"/>
              </a:lnSpc>
            </a:pPr>
            <a:r>
              <a:rPr lang="en-US" sz="2559" spc="5">
                <a:solidFill>
                  <a:srgbClr val="FFFFFF"/>
                </a:solidFill>
                <a:latin typeface="Poppins"/>
                <a:ea typeface="Poppins"/>
                <a:cs typeface="Poppins"/>
                <a:sym typeface="Poppins"/>
              </a:rPr>
              <a:t>The solution runs on a small distributed cluster with a clear separation of control, storage, and messaging roles, in line with the course’s “cluster map” requirement.</a:t>
            </a:r>
          </a:p>
          <a:p>
            <a:pPr algn="l">
              <a:lnSpc>
                <a:spcPts val="3583"/>
              </a:lnSpc>
            </a:pPr>
          </a:p>
          <a:p>
            <a:pPr algn="l">
              <a:lnSpc>
                <a:spcPts val="3583"/>
              </a:lnSpc>
            </a:pPr>
          </a:p>
          <a:p>
            <a:pPr algn="l">
              <a:lnSpc>
                <a:spcPts val="3583"/>
              </a:lnSpc>
            </a:pPr>
          </a:p>
        </p:txBody>
      </p:sp>
      <p:sp>
        <p:nvSpPr>
          <p:cNvPr name="TextBox 9" id="9"/>
          <p:cNvSpPr txBox="true"/>
          <p:nvPr/>
        </p:nvSpPr>
        <p:spPr>
          <a:xfrm rot="0">
            <a:off x="0" y="7587297"/>
            <a:ext cx="17445140" cy="2101215"/>
          </a:xfrm>
          <a:prstGeom prst="rect">
            <a:avLst/>
          </a:prstGeom>
        </p:spPr>
        <p:txBody>
          <a:bodyPr anchor="t" rtlCol="false" tIns="0" lIns="0" bIns="0" rIns="0">
            <a:spAutoFit/>
          </a:bodyPr>
          <a:lstStyle/>
          <a:p>
            <a:pPr algn="ctr">
              <a:lnSpc>
                <a:spcPts val="3359"/>
              </a:lnSpc>
            </a:pPr>
          </a:p>
          <a:p>
            <a:pPr algn="ctr">
              <a:lnSpc>
                <a:spcPts val="3359"/>
              </a:lnSpc>
            </a:pPr>
          </a:p>
          <a:p>
            <a:pPr algn="ctr">
              <a:lnSpc>
                <a:spcPts val="3359"/>
              </a:lnSpc>
              <a:spcBef>
                <a:spcPct val="0"/>
              </a:spcBef>
            </a:pPr>
            <a:r>
              <a:rPr lang="en-US" sz="2399" spc="4">
                <a:solidFill>
                  <a:srgbClr val="FFFFFF"/>
                </a:solidFill>
                <a:latin typeface="Poppins"/>
                <a:ea typeface="Poppins"/>
                <a:cs typeface="Poppins"/>
                <a:sym typeface="Poppins"/>
              </a:rPr>
              <a:t>This mapping aligns with the assignment’s “c</a:t>
            </a:r>
            <a:r>
              <a:rPr lang="en-US" sz="2399" spc="4">
                <a:solidFill>
                  <a:srgbClr val="FFFFFF"/>
                </a:solidFill>
                <a:latin typeface="Poppins"/>
                <a:ea typeface="Poppins"/>
                <a:cs typeface="Poppins"/>
                <a:sym typeface="Poppins"/>
              </a:rPr>
              <a:t>omponent / role / host / port” summary and shows where influxDB and grafana are deployed relative to hdfs, spark, and kafka.</a:t>
            </a:r>
          </a:p>
          <a:p>
            <a:pPr algn="ctr">
              <a:lnSpc>
                <a:spcPts val="3359"/>
              </a:lnSpc>
              <a:spcBef>
                <a:spcPct val="0"/>
              </a:spcBef>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10459"/>
        </a:solidFill>
      </p:bgPr>
    </p:bg>
    <p:spTree>
      <p:nvGrpSpPr>
        <p:cNvPr id="1" name=""/>
        <p:cNvGrpSpPr/>
        <p:nvPr/>
      </p:nvGrpSpPr>
      <p:grpSpPr>
        <a:xfrm>
          <a:off x="0" y="0"/>
          <a:ext cx="0" cy="0"/>
          <a:chOff x="0" y="0"/>
          <a:chExt cx="0" cy="0"/>
        </a:xfrm>
      </p:grpSpPr>
      <p:sp>
        <p:nvSpPr>
          <p:cNvPr name="AutoShape 2" id="2"/>
          <p:cNvSpPr/>
          <p:nvPr/>
        </p:nvSpPr>
        <p:spPr>
          <a:xfrm>
            <a:off x="1028711" y="9706587"/>
            <a:ext cx="16230600" cy="19050"/>
          </a:xfrm>
          <a:prstGeom prst="line">
            <a:avLst/>
          </a:prstGeom>
          <a:ln cap="flat" w="19050">
            <a:solidFill>
              <a:srgbClr val="FFFFFF"/>
            </a:solidFill>
            <a:prstDash val="solid"/>
            <a:headEnd type="none" len="sm" w="sm"/>
            <a:tailEnd type="none" len="sm" w="sm"/>
          </a:ln>
        </p:spPr>
      </p:sp>
      <p:sp>
        <p:nvSpPr>
          <p:cNvPr name="Freeform 3" id="3"/>
          <p:cNvSpPr/>
          <p:nvPr/>
        </p:nvSpPr>
        <p:spPr>
          <a:xfrm flipH="false" flipV="false" rot="0">
            <a:off x="1305129" y="2632943"/>
            <a:ext cx="6638939" cy="5262868"/>
          </a:xfrm>
          <a:custGeom>
            <a:avLst/>
            <a:gdLst/>
            <a:ahLst/>
            <a:cxnLst/>
            <a:rect r="r" b="b" t="t" l="l"/>
            <a:pathLst>
              <a:path h="5262868" w="6638939">
                <a:moveTo>
                  <a:pt x="0" y="0"/>
                </a:moveTo>
                <a:lnTo>
                  <a:pt x="6638939" y="0"/>
                </a:lnTo>
                <a:lnTo>
                  <a:pt x="6638939" y="5262868"/>
                </a:lnTo>
                <a:lnTo>
                  <a:pt x="0" y="5262868"/>
                </a:lnTo>
                <a:lnTo>
                  <a:pt x="0" y="0"/>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3306817" y="1295381"/>
            <a:ext cx="4335517" cy="4114800"/>
          </a:xfrm>
          <a:custGeom>
            <a:avLst/>
            <a:gdLst/>
            <a:ahLst/>
            <a:cxnLst/>
            <a:rect r="r" b="b" t="t" l="l"/>
            <a:pathLst>
              <a:path h="4114800" w="4335517">
                <a:moveTo>
                  <a:pt x="0" y="0"/>
                </a:moveTo>
                <a:lnTo>
                  <a:pt x="4335517" y="0"/>
                </a:lnTo>
                <a:lnTo>
                  <a:pt x="4335517"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7432782" y="4544162"/>
            <a:ext cx="4335517" cy="4114800"/>
          </a:xfrm>
          <a:custGeom>
            <a:avLst/>
            <a:gdLst/>
            <a:ahLst/>
            <a:cxnLst/>
            <a:rect r="r" b="b" t="t" l="l"/>
            <a:pathLst>
              <a:path h="4114800" w="4335517">
                <a:moveTo>
                  <a:pt x="0" y="0"/>
                </a:moveTo>
                <a:lnTo>
                  <a:pt x="4335517" y="0"/>
                </a:lnTo>
                <a:lnTo>
                  <a:pt x="4335517"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9141165" y="2808085"/>
            <a:ext cx="9121334" cy="4890463"/>
          </a:xfrm>
          <a:custGeom>
            <a:avLst/>
            <a:gdLst/>
            <a:ahLst/>
            <a:cxnLst/>
            <a:rect r="r" b="b" t="t" l="l"/>
            <a:pathLst>
              <a:path h="4890463" w="9121334">
                <a:moveTo>
                  <a:pt x="0" y="0"/>
                </a:moveTo>
                <a:lnTo>
                  <a:pt x="9121334" y="0"/>
                </a:lnTo>
                <a:lnTo>
                  <a:pt x="9121334" y="4890463"/>
                </a:lnTo>
                <a:lnTo>
                  <a:pt x="0" y="4890463"/>
                </a:lnTo>
                <a:lnTo>
                  <a:pt x="0" y="0"/>
                </a:lnTo>
                <a:close/>
              </a:path>
            </a:pathLst>
          </a:custGeom>
          <a:blipFill>
            <a:blip r:embed="rId6"/>
            <a:stretch>
              <a:fillRect l="0" t="-132" r="0" b="-584"/>
            </a:stretch>
          </a:blipFill>
        </p:spPr>
      </p:sp>
      <p:sp>
        <p:nvSpPr>
          <p:cNvPr name="TextBox 7" id="7"/>
          <p:cNvSpPr txBox="true"/>
          <p:nvPr/>
        </p:nvSpPr>
        <p:spPr>
          <a:xfrm rot="0">
            <a:off x="4586168" y="11919"/>
            <a:ext cx="9115663" cy="2424049"/>
          </a:xfrm>
          <a:prstGeom prst="rect">
            <a:avLst/>
          </a:prstGeom>
        </p:spPr>
        <p:txBody>
          <a:bodyPr anchor="t" rtlCol="false" tIns="0" lIns="0" bIns="0" rIns="0">
            <a:spAutoFit/>
          </a:bodyPr>
          <a:lstStyle/>
          <a:p>
            <a:pPr algn="ctr">
              <a:lnSpc>
                <a:spcPts val="9715"/>
              </a:lnSpc>
            </a:pPr>
            <a:r>
              <a:rPr lang="en-US" sz="6939">
                <a:solidFill>
                  <a:srgbClr val="00FFFF"/>
                </a:solidFill>
                <a:latin typeface="Zen Dots"/>
                <a:ea typeface="Zen Dots"/>
                <a:cs typeface="Zen Dots"/>
                <a:sym typeface="Zen Dots"/>
              </a:rPr>
              <a:t>HDFS</a:t>
            </a:r>
            <a:r>
              <a:rPr lang="en-US" sz="6939">
                <a:solidFill>
                  <a:srgbClr val="00FFFF"/>
                </a:solidFill>
                <a:latin typeface="Zen Dots"/>
                <a:ea typeface="Zen Dots"/>
                <a:cs typeface="Zen Dots"/>
                <a:sym typeface="Zen Dots"/>
              </a:rPr>
              <a:t> CLUSTER</a:t>
            </a:r>
          </a:p>
          <a:p>
            <a:pPr algn="ctr">
              <a:lnSpc>
                <a:spcPts val="9715"/>
              </a:lnSpc>
            </a:pPr>
          </a:p>
        </p:txBody>
      </p:sp>
      <p:sp>
        <p:nvSpPr>
          <p:cNvPr name="TextBox 8" id="8"/>
          <p:cNvSpPr txBox="true"/>
          <p:nvPr/>
        </p:nvSpPr>
        <p:spPr>
          <a:xfrm rot="0">
            <a:off x="320774" y="1238231"/>
            <a:ext cx="8982895" cy="8496931"/>
          </a:xfrm>
          <a:prstGeom prst="rect">
            <a:avLst/>
          </a:prstGeom>
        </p:spPr>
        <p:txBody>
          <a:bodyPr anchor="t" rtlCol="false" tIns="0" lIns="0" bIns="0" rIns="0">
            <a:spAutoFit/>
          </a:bodyPr>
          <a:lstStyle/>
          <a:p>
            <a:pPr algn="just">
              <a:lnSpc>
                <a:spcPts val="2722"/>
              </a:lnSpc>
            </a:pPr>
            <a:r>
              <a:rPr lang="en-US" sz="1944" spc="3">
                <a:solidFill>
                  <a:srgbClr val="FFFFFF"/>
                </a:solidFill>
                <a:latin typeface="Poppins"/>
                <a:ea typeface="Poppins"/>
                <a:cs typeface="Poppins"/>
                <a:sym typeface="Poppins"/>
              </a:rPr>
              <a:t>Architecture</a:t>
            </a:r>
          </a:p>
          <a:p>
            <a:pPr algn="just" marL="419832" indent="-209916" lvl="1">
              <a:lnSpc>
                <a:spcPts val="2722"/>
              </a:lnSpc>
              <a:buFont typeface="Arial"/>
              <a:buChar char="•"/>
            </a:pPr>
            <a:r>
              <a:rPr lang="en-US" sz="1944" spc="3">
                <a:solidFill>
                  <a:srgbClr val="FFFFFF"/>
                </a:solidFill>
                <a:latin typeface="Poppins"/>
                <a:ea typeface="Poppins"/>
                <a:cs typeface="Poppins"/>
                <a:sym typeface="Poppins"/>
              </a:rPr>
              <a:t>Master node manages metadata and coordinates cluster operations</a:t>
            </a:r>
          </a:p>
          <a:p>
            <a:pPr algn="just" marL="419832" indent="-209916" lvl="1">
              <a:lnSpc>
                <a:spcPts val="2722"/>
              </a:lnSpc>
              <a:buFont typeface="Arial"/>
              <a:buChar char="•"/>
            </a:pPr>
            <a:r>
              <a:rPr lang="en-US" sz="1944" spc="3">
                <a:solidFill>
                  <a:srgbClr val="FFFFFF"/>
                </a:solidFill>
                <a:latin typeface="Poppins"/>
                <a:ea typeface="Poppins"/>
                <a:cs typeface="Poppins"/>
                <a:sym typeface="Poppins"/>
              </a:rPr>
              <a:t>Wor</a:t>
            </a:r>
            <a:r>
              <a:rPr lang="en-US" sz="1944" spc="3">
                <a:solidFill>
                  <a:srgbClr val="FFFFFF"/>
                </a:solidFill>
                <a:latin typeface="Poppins"/>
                <a:ea typeface="Poppins"/>
                <a:cs typeface="Poppins"/>
                <a:sym typeface="Poppins"/>
              </a:rPr>
              <a:t>ker node stores actual data blocks with automatic replication</a:t>
            </a:r>
          </a:p>
          <a:p>
            <a:pPr algn="just" marL="419832" indent="-209916" lvl="1">
              <a:lnSpc>
                <a:spcPts val="2722"/>
              </a:lnSpc>
              <a:buFont typeface="Arial"/>
              <a:buChar char="•"/>
            </a:pPr>
            <a:r>
              <a:rPr lang="en-US" sz="1944" spc="3">
                <a:solidFill>
                  <a:srgbClr val="FFFFFF"/>
                </a:solidFill>
                <a:latin typeface="Poppins"/>
                <a:ea typeface="Poppins"/>
                <a:cs typeface="Poppins"/>
                <a:sym typeface="Poppins"/>
              </a:rPr>
              <a:t>2x replication ensures fault tolerance across nodes</a:t>
            </a:r>
          </a:p>
          <a:p>
            <a:pPr algn="just">
              <a:lnSpc>
                <a:spcPts val="2722"/>
              </a:lnSpc>
            </a:pPr>
            <a:r>
              <a:rPr lang="en-US" sz="1944" spc="3">
                <a:solidFill>
                  <a:srgbClr val="FFFFFF"/>
                </a:solidFill>
                <a:latin typeface="Poppins"/>
                <a:ea typeface="Poppins"/>
                <a:cs typeface="Poppins"/>
                <a:sym typeface="Poppins"/>
              </a:rPr>
              <a:t> Installation Process</a:t>
            </a:r>
          </a:p>
          <a:p>
            <a:pPr algn="just" marL="419832" indent="-209916" lvl="1">
              <a:lnSpc>
                <a:spcPts val="2722"/>
              </a:lnSpc>
              <a:buFont typeface="Arial"/>
              <a:buChar char="•"/>
            </a:pPr>
            <a:r>
              <a:rPr lang="en-US" sz="1944" spc="3">
                <a:solidFill>
                  <a:srgbClr val="FFFFFF"/>
                </a:solidFill>
                <a:latin typeface="Poppins"/>
                <a:ea typeface="Poppins"/>
                <a:cs typeface="Poppins"/>
                <a:sym typeface="Poppins"/>
              </a:rPr>
              <a:t>Download and extract Hadoop distribution to standard location</a:t>
            </a:r>
          </a:p>
          <a:p>
            <a:pPr algn="just" marL="419832" indent="-209916" lvl="1">
              <a:lnSpc>
                <a:spcPts val="2722"/>
              </a:lnSpc>
              <a:buFont typeface="Arial"/>
              <a:buChar char="•"/>
            </a:pPr>
            <a:r>
              <a:rPr lang="en-US" sz="1944" spc="3">
                <a:solidFill>
                  <a:srgbClr val="FFFFFF"/>
                </a:solidFill>
                <a:latin typeface="Poppins"/>
                <a:ea typeface="Poppins"/>
                <a:cs typeface="Poppins"/>
                <a:sym typeface="Poppins"/>
              </a:rPr>
              <a:t>Configure environment variables for system-wide access</a:t>
            </a:r>
          </a:p>
          <a:p>
            <a:pPr algn="just" marL="419832" indent="-209916" lvl="1">
              <a:lnSpc>
                <a:spcPts val="2722"/>
              </a:lnSpc>
              <a:buFont typeface="Arial"/>
              <a:buChar char="•"/>
            </a:pPr>
            <a:r>
              <a:rPr lang="en-US" sz="1944" spc="3">
                <a:solidFill>
                  <a:srgbClr val="FFFFFF"/>
                </a:solidFill>
                <a:latin typeface="Poppins"/>
                <a:ea typeface="Poppins"/>
                <a:cs typeface="Poppins"/>
                <a:sym typeface="Poppins"/>
              </a:rPr>
              <a:t>Format the NameNode to initialize the file system</a:t>
            </a:r>
          </a:p>
          <a:p>
            <a:pPr algn="just">
              <a:lnSpc>
                <a:spcPts val="2722"/>
              </a:lnSpc>
            </a:pPr>
            <a:r>
              <a:rPr lang="en-US" sz="1944" spc="3">
                <a:solidFill>
                  <a:srgbClr val="FFFFFF"/>
                </a:solidFill>
                <a:latin typeface="Poppins"/>
                <a:ea typeface="Poppins"/>
                <a:cs typeface="Poppins"/>
                <a:sym typeface="Poppins"/>
              </a:rPr>
              <a:t> Configuration Steps</a:t>
            </a:r>
          </a:p>
          <a:p>
            <a:pPr algn="just" marL="419832" indent="-209916" lvl="1">
              <a:lnSpc>
                <a:spcPts val="2722"/>
              </a:lnSpc>
              <a:buFont typeface="Arial"/>
              <a:buChar char="•"/>
            </a:pPr>
            <a:r>
              <a:rPr lang="en-US" sz="1944" spc="3">
                <a:solidFill>
                  <a:srgbClr val="FFFFFF"/>
                </a:solidFill>
                <a:latin typeface="Poppins"/>
                <a:ea typeface="Poppins"/>
                <a:cs typeface="Poppins"/>
                <a:sym typeface="Poppins"/>
              </a:rPr>
              <a:t>Point all nodes to master NameNode via core configuration</a:t>
            </a:r>
          </a:p>
          <a:p>
            <a:pPr algn="just" marL="419832" indent="-209916" lvl="1">
              <a:lnSpc>
                <a:spcPts val="2722"/>
              </a:lnSpc>
              <a:buFont typeface="Arial"/>
              <a:buChar char="•"/>
            </a:pPr>
            <a:r>
              <a:rPr lang="en-US" sz="1944" spc="3">
                <a:solidFill>
                  <a:srgbClr val="FFFFFF"/>
                </a:solidFill>
                <a:latin typeface="Poppins"/>
                <a:ea typeface="Poppins"/>
                <a:cs typeface="Poppins"/>
                <a:sym typeface="Poppins"/>
              </a:rPr>
              <a:t>Set replication factor to match available worker nodes</a:t>
            </a:r>
          </a:p>
          <a:p>
            <a:pPr algn="just" marL="419832" indent="-209916" lvl="1">
              <a:lnSpc>
                <a:spcPts val="2722"/>
              </a:lnSpc>
              <a:buFont typeface="Arial"/>
              <a:buChar char="•"/>
            </a:pPr>
            <a:r>
              <a:rPr lang="en-US" sz="1944" spc="3">
                <a:solidFill>
                  <a:srgbClr val="FFFFFF"/>
                </a:solidFill>
                <a:latin typeface="Poppins"/>
                <a:ea typeface="Poppins"/>
                <a:cs typeface="Poppins"/>
                <a:sym typeface="Poppins"/>
              </a:rPr>
              <a:t>Define storage directories for metadata and data blocks</a:t>
            </a:r>
          </a:p>
          <a:p>
            <a:pPr algn="just">
              <a:lnSpc>
                <a:spcPts val="2722"/>
              </a:lnSpc>
            </a:pPr>
            <a:r>
              <a:rPr lang="en-US" sz="1944" spc="3">
                <a:solidFill>
                  <a:srgbClr val="FFFFFF"/>
                </a:solidFill>
                <a:latin typeface="Poppins"/>
                <a:ea typeface="Poppins"/>
                <a:cs typeface="Poppins"/>
                <a:sym typeface="Poppins"/>
              </a:rPr>
              <a:t> Data Lake Organization</a:t>
            </a:r>
          </a:p>
          <a:p>
            <a:pPr algn="just" marL="419832" indent="-209916" lvl="1">
              <a:lnSpc>
                <a:spcPts val="2722"/>
              </a:lnSpc>
              <a:buFont typeface="Arial"/>
              <a:buChar char="•"/>
            </a:pPr>
            <a:r>
              <a:rPr lang="en-US" sz="1944" spc="3">
                <a:solidFill>
                  <a:srgbClr val="FFFFFF"/>
                </a:solidFill>
                <a:latin typeface="Poppins"/>
                <a:ea typeface="Poppins"/>
                <a:cs typeface="Poppins"/>
                <a:sym typeface="Poppins"/>
              </a:rPr>
              <a:t>Bronze layer stores raw streaming events from Kafka</a:t>
            </a:r>
          </a:p>
          <a:p>
            <a:pPr algn="just" marL="419832" indent="-209916" lvl="1">
              <a:lnSpc>
                <a:spcPts val="2722"/>
              </a:lnSpc>
              <a:buFont typeface="Arial"/>
              <a:buChar char="•"/>
            </a:pPr>
            <a:r>
              <a:rPr lang="en-US" sz="1944" spc="3">
                <a:solidFill>
                  <a:srgbClr val="FFFFFF"/>
                </a:solidFill>
                <a:latin typeface="Poppins"/>
                <a:ea typeface="Poppins"/>
                <a:cs typeface="Poppins"/>
                <a:sym typeface="Poppins"/>
              </a:rPr>
              <a:t>Silver layer contains cleaned, validated, typed records</a:t>
            </a:r>
          </a:p>
          <a:p>
            <a:pPr algn="just" marL="419832" indent="-209916" lvl="1">
              <a:lnSpc>
                <a:spcPts val="2722"/>
              </a:lnSpc>
              <a:buFont typeface="Arial"/>
              <a:buChar char="•"/>
            </a:pPr>
            <a:r>
              <a:rPr lang="en-US" sz="1944" spc="3">
                <a:solidFill>
                  <a:srgbClr val="FFFFFF"/>
                </a:solidFill>
                <a:latin typeface="Poppins"/>
                <a:ea typeface="Poppins"/>
                <a:cs typeface="Poppins"/>
                <a:sym typeface="Poppins"/>
              </a:rPr>
              <a:t>Gold layer holds business-ready daily aggregates and metrics</a:t>
            </a:r>
          </a:p>
          <a:p>
            <a:pPr algn="just">
              <a:lnSpc>
                <a:spcPts val="2722"/>
              </a:lnSpc>
            </a:pPr>
            <a:r>
              <a:rPr lang="en-US" sz="1944" spc="3">
                <a:solidFill>
                  <a:srgbClr val="FFFFFF"/>
                </a:solidFill>
                <a:latin typeface="Poppins"/>
                <a:ea typeface="Poppins"/>
                <a:cs typeface="Poppins"/>
                <a:sym typeface="Poppins"/>
              </a:rPr>
              <a:t>Monitoring &amp; Verification</a:t>
            </a:r>
          </a:p>
          <a:p>
            <a:pPr algn="just" marL="419832" indent="-209916" lvl="1">
              <a:lnSpc>
                <a:spcPts val="2722"/>
              </a:lnSpc>
              <a:buFont typeface="Arial"/>
              <a:buChar char="•"/>
            </a:pPr>
            <a:r>
              <a:rPr lang="en-US" sz="1944" spc="3">
                <a:solidFill>
                  <a:srgbClr val="FFFFFF"/>
                </a:solidFill>
                <a:latin typeface="Poppins"/>
                <a:ea typeface="Poppins"/>
                <a:cs typeface="Poppins"/>
                <a:sym typeface="Poppins"/>
              </a:rPr>
              <a:t>Web interface s</a:t>
            </a:r>
            <a:r>
              <a:rPr lang="en-US" sz="1944" spc="3">
                <a:solidFill>
                  <a:srgbClr val="FFFFFF"/>
                </a:solidFill>
                <a:latin typeface="Poppins"/>
                <a:ea typeface="Poppins"/>
                <a:cs typeface="Poppins"/>
                <a:sym typeface="Poppins"/>
              </a:rPr>
              <a:t>hows liv</a:t>
            </a:r>
            <a:r>
              <a:rPr lang="en-US" sz="1944" spc="3">
                <a:solidFill>
                  <a:srgbClr val="FFFFFF"/>
                </a:solidFill>
                <a:latin typeface="Poppins"/>
                <a:ea typeface="Poppins"/>
                <a:cs typeface="Poppins"/>
                <a:sym typeface="Poppins"/>
              </a:rPr>
              <a:t>e cluster health and storage usage</a:t>
            </a:r>
          </a:p>
          <a:p>
            <a:pPr algn="just" marL="419832" indent="-209916" lvl="1">
              <a:lnSpc>
                <a:spcPts val="2722"/>
              </a:lnSpc>
              <a:buFont typeface="Arial"/>
              <a:buChar char="•"/>
            </a:pPr>
            <a:r>
              <a:rPr lang="en-US" sz="1944" spc="3">
                <a:solidFill>
                  <a:srgbClr val="FFFFFF"/>
                </a:solidFill>
                <a:latin typeface="Poppins"/>
                <a:ea typeface="Poppins"/>
                <a:cs typeface="Poppins"/>
                <a:sym typeface="Poppins"/>
              </a:rPr>
              <a:t>YARN interface displays running Spark jobs and resource allocation</a:t>
            </a:r>
          </a:p>
          <a:p>
            <a:pPr algn="just" marL="419832" indent="-209916" lvl="1">
              <a:lnSpc>
                <a:spcPts val="2722"/>
              </a:lnSpc>
              <a:buFont typeface="Arial"/>
              <a:buChar char="•"/>
            </a:pPr>
            <a:r>
              <a:rPr lang="en-US" sz="1944" spc="3">
                <a:solidFill>
                  <a:srgbClr val="FFFFFF"/>
                </a:solidFill>
                <a:latin typeface="Poppins"/>
                <a:ea typeface="Poppins"/>
                <a:cs typeface="Poppins"/>
                <a:sym typeface="Poppins"/>
              </a:rPr>
              <a:t>Command-line tools verify services and data integrity</a:t>
            </a:r>
          </a:p>
          <a:p>
            <a:pPr algn="just">
              <a:lnSpc>
                <a:spcPts val="2722"/>
              </a:lnSpc>
            </a:pPr>
            <a:r>
              <a:rPr lang="en-US" sz="1944" spc="3">
                <a:solidFill>
                  <a:srgbClr val="FFFFFF"/>
                </a:solidFill>
                <a:latin typeface="Poppins"/>
                <a:ea typeface="Poppins"/>
                <a:cs typeface="Poppins"/>
                <a:sym typeface="Poppins"/>
              </a:rPr>
              <a:t>Spark Integration Role</a:t>
            </a:r>
          </a:p>
          <a:p>
            <a:pPr algn="just" marL="419832" indent="-209916" lvl="1">
              <a:lnSpc>
                <a:spcPts val="2722"/>
              </a:lnSpc>
              <a:buFont typeface="Arial"/>
              <a:buChar char="•"/>
            </a:pPr>
            <a:r>
              <a:rPr lang="en-US" sz="1944" spc="3">
                <a:solidFill>
                  <a:srgbClr val="FFFFFF"/>
                </a:solidFill>
                <a:latin typeface="Poppins"/>
                <a:ea typeface="Poppins"/>
                <a:cs typeface="Poppins"/>
                <a:sym typeface="Poppins"/>
              </a:rPr>
              <a:t>Spark Structured Streaming reads directly from Kafka topics</a:t>
            </a:r>
          </a:p>
          <a:p>
            <a:pPr algn="just" marL="419832" indent="-209916" lvl="1">
              <a:lnSpc>
                <a:spcPts val="2722"/>
              </a:lnSpc>
              <a:buFont typeface="Arial"/>
              <a:buChar char="•"/>
            </a:pPr>
            <a:r>
              <a:rPr lang="en-US" sz="1944" spc="3">
                <a:solidFill>
                  <a:srgbClr val="FFFFFF"/>
                </a:solidFill>
                <a:latin typeface="Poppins"/>
                <a:ea typeface="Poppins"/>
                <a:cs typeface="Poppins"/>
                <a:sym typeface="Poppins"/>
              </a:rPr>
              <a:t>Processes data through transformation pipeline</a:t>
            </a:r>
          </a:p>
          <a:p>
            <a:pPr algn="just" marL="419832" indent="-209916" lvl="1">
              <a:lnSpc>
                <a:spcPts val="2722"/>
              </a:lnSpc>
              <a:buFont typeface="Arial"/>
              <a:buChar char="•"/>
            </a:pPr>
            <a:r>
              <a:rPr lang="en-US" sz="1944" spc="3">
                <a:solidFill>
                  <a:srgbClr val="FFFFFF"/>
                </a:solidFill>
                <a:latin typeface="Poppins"/>
                <a:ea typeface="Poppins"/>
                <a:cs typeface="Poppins"/>
                <a:sym typeface="Poppins"/>
              </a:rPr>
              <a:t>Writes structured Parquet files to appropriate HDFS layers</a:t>
            </a:r>
          </a:p>
          <a:p>
            <a:pPr algn="just">
              <a:lnSpc>
                <a:spcPts val="2722"/>
              </a:lnSpc>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DAG-vUpdx2k</dc:identifier>
  <dcterms:modified xsi:type="dcterms:W3CDTF">2011-08-01T06:04:30Z</dcterms:modified>
  <cp:revision>1</cp:revision>
  <dc:title>End-to-End Real-Time Berlin Weather Data Pipeline with Medallion Architecture</dc:title>
</cp:coreProperties>
</file>